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583" autoAdjust="0"/>
    <p:restoredTop sz="94607" autoAdjust="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7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18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A1989018-7C0C-4679-B906-6CAF4267B048}" type="datetimeFigureOut">
              <a:rPr lang="en-US" smtClean="0"/>
              <a:t>12-Jul-22</a:t>
            </a:fld>
            <a:endParaRPr lang="en-US"/>
          </a:p>
        </p:txBody>
      </p:sp>
      <p:sp>
        <p:nvSpPr>
          <p:cNvPr id="1048719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US"/>
          </a:p>
        </p:txBody>
      </p:sp>
      <p:sp>
        <p:nvSpPr>
          <p:cNvPr id="1048720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21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22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4CF8A20B-F578-4A38-861D-019CB9636A4B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bg>
      <p:bgRef idx="1001">
        <a:schemeClr val="bg1"/>
      </p:bgRef>
    </p:bg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8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algn="l" indent="0" marL="0">
              <a:buNone/>
              <a:defRPr b="1" sz="1800">
                <a:solidFill>
                  <a:schemeClr val="tx2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48589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p>
            <a:fld id="{AC29653C-5A3D-4B17-983A-2980BA1D0A1F}" type="datetimeFigureOut">
              <a:rPr lang="en-US" smtClean="0"/>
              <a:t>12-Jul-22</a:t>
            </a:fld>
            <a:endParaRPr lang="en-US"/>
          </a:p>
        </p:txBody>
      </p:sp>
      <p:sp>
        <p:nvSpPr>
          <p:cNvPr id="1048590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p>
            <a:endParaRPr lang="en-US"/>
          </a:p>
        </p:txBody>
      </p:sp>
      <p:sp>
        <p:nvSpPr>
          <p:cNvPr id="1048591" name="Rectangle 9"/>
          <p:cNvSpPr/>
          <p:nvPr/>
        </p:nvSpPr>
        <p:spPr bwMode="auto">
          <a:xfrm>
            <a:off x="381000" y="0"/>
            <a:ext cx="609600" cy="6858000"/>
          </a:xfrm>
          <a:prstGeom prst="rect"/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92" name="Rectangle 11"/>
          <p:cNvSpPr/>
          <p:nvPr/>
        </p:nvSpPr>
        <p:spPr bwMode="auto">
          <a:xfrm>
            <a:off x="276336" y="0"/>
            <a:ext cx="104664" cy="6858000"/>
          </a:xfrm>
          <a:prstGeom prst="rect"/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93" name="Rectangle 13"/>
          <p:cNvSpPr/>
          <p:nvPr/>
        </p:nvSpPr>
        <p:spPr bwMode="auto">
          <a:xfrm>
            <a:off x="990600" y="0"/>
            <a:ext cx="181872" cy="6858000"/>
          </a:xfrm>
          <a:prstGeom prst="rect"/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94" name="Rectangle 18"/>
          <p:cNvSpPr/>
          <p:nvPr/>
        </p:nvSpPr>
        <p:spPr bwMode="auto">
          <a:xfrm>
            <a:off x="1141320" y="0"/>
            <a:ext cx="230280" cy="6858000"/>
          </a:xfrm>
          <a:prstGeom prst="rect"/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95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/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96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/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97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/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98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/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99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/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00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/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01" name="Rectangle 26"/>
          <p:cNvSpPr/>
          <p:nvPr/>
        </p:nvSpPr>
        <p:spPr bwMode="auto">
          <a:xfrm>
            <a:off x="1219200" y="0"/>
            <a:ext cx="76200" cy="6858000"/>
          </a:xfrm>
          <a:prstGeom prst="rect"/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02" name="Oval 20"/>
          <p:cNvSpPr/>
          <p:nvPr/>
        </p:nvSpPr>
        <p:spPr bwMode="auto">
          <a:xfrm>
            <a:off x="609600" y="3429000"/>
            <a:ext cx="1295400" cy="1295400"/>
          </a:xfrm>
          <a:prstGeom prst="ellipse"/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03" name="Oval 22"/>
          <p:cNvSpPr/>
          <p:nvPr/>
        </p:nvSpPr>
        <p:spPr bwMode="auto">
          <a:xfrm>
            <a:off x="1309632" y="4866752"/>
            <a:ext cx="641424" cy="641424"/>
          </a:xfrm>
          <a:prstGeom prst="ellipse"/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04" name="Oval 23"/>
          <p:cNvSpPr/>
          <p:nvPr/>
        </p:nvSpPr>
        <p:spPr bwMode="auto">
          <a:xfrm>
            <a:off x="1091080" y="5500632"/>
            <a:ext cx="137160" cy="137160"/>
          </a:xfrm>
          <a:prstGeom prst="ellipse"/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05" name="Oval 25"/>
          <p:cNvSpPr/>
          <p:nvPr/>
        </p:nvSpPr>
        <p:spPr bwMode="auto">
          <a:xfrm>
            <a:off x="1664208" y="5788152"/>
            <a:ext cx="274320" cy="274320"/>
          </a:xfrm>
          <a:prstGeom prst="ellipse"/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06" name="Oval 24"/>
          <p:cNvSpPr/>
          <p:nvPr/>
        </p:nvSpPr>
        <p:spPr>
          <a:xfrm>
            <a:off x="1905000" y="4495800"/>
            <a:ext cx="365760" cy="365760"/>
          </a:xfrm>
          <a:prstGeom prst="ellipse"/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07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p>
            <a:fld id="{5DCC2D22-2471-4AEF-9556-63EDA9A917E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accent1="accent1" accent2="accent2" accent3="accent3" accent4="accent4" accent5="accent5" accent6="accent6" bg1="lt1" bg2="lt2" tx1="dk1" tx2="dk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47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48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p>
            <a:fld id="{AC29653C-5A3D-4B17-983A-2980BA1D0A1F}" type="datetimeFigureOut">
              <a:rPr lang="en-US" smtClean="0"/>
              <a:t>12-Jul-22</a:t>
            </a:fld>
            <a:endParaRPr lang="en-US"/>
          </a:p>
        </p:txBody>
      </p:sp>
      <p:sp>
        <p:nvSpPr>
          <p:cNvPr id="104864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p>
            <a:fld id="{5DCC2D22-2471-4AEF-9556-63EDA9A917EE}" type="slidenum">
              <a:rPr lang="en-US" smtClean="0"/>
              <a:t>‹#›</a:t>
            </a:fld>
            <a:endParaRPr lang="en-US"/>
          </a:p>
        </p:txBody>
      </p:sp>
      <p:sp>
        <p:nvSpPr>
          <p:cNvPr id="104865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Section Header">
    <p:bg>
      <p:bgRef idx="1001">
        <a:schemeClr val="bg2"/>
      </p:bgRef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baseline="0" b="1" cap="small" sz="30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70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indent="0" marL="0">
              <a:buNone/>
              <a:defRPr b="1" sz="1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71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p>
            <a:fld id="{AC29653C-5A3D-4B17-983A-2980BA1D0A1F}" type="datetimeFigureOut">
              <a:rPr lang="en-US" smtClean="0"/>
              <a:t>12-Jul-22</a:t>
            </a:fld>
            <a:endParaRPr lang="en-US"/>
          </a:p>
        </p:txBody>
      </p:sp>
      <p:sp>
        <p:nvSpPr>
          <p:cNvPr id="1048672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p>
            <a:endParaRPr lang="en-US"/>
          </a:p>
        </p:txBody>
      </p:sp>
      <p:sp>
        <p:nvSpPr>
          <p:cNvPr id="1048673" name="Rectangle 8"/>
          <p:cNvSpPr/>
          <p:nvPr/>
        </p:nvSpPr>
        <p:spPr bwMode="auto">
          <a:xfrm>
            <a:off x="381000" y="0"/>
            <a:ext cx="609600" cy="6858000"/>
          </a:xfrm>
          <a:prstGeom prst="rect"/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674" name="Rectangle 9"/>
          <p:cNvSpPr/>
          <p:nvPr/>
        </p:nvSpPr>
        <p:spPr bwMode="auto">
          <a:xfrm>
            <a:off x="276336" y="0"/>
            <a:ext cx="104664" cy="6858000"/>
          </a:xfrm>
          <a:prstGeom prst="rect"/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675" name="Rectangle 10"/>
          <p:cNvSpPr/>
          <p:nvPr/>
        </p:nvSpPr>
        <p:spPr bwMode="auto">
          <a:xfrm>
            <a:off x="990600" y="0"/>
            <a:ext cx="181872" cy="6858000"/>
          </a:xfrm>
          <a:prstGeom prst="rect"/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676" name="Rectangle 11"/>
          <p:cNvSpPr/>
          <p:nvPr/>
        </p:nvSpPr>
        <p:spPr bwMode="auto">
          <a:xfrm>
            <a:off x="1141320" y="0"/>
            <a:ext cx="230280" cy="6858000"/>
          </a:xfrm>
          <a:prstGeom prst="rect"/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677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/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78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/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79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/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80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/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81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/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82" name="Rectangle 17"/>
          <p:cNvSpPr/>
          <p:nvPr/>
        </p:nvSpPr>
        <p:spPr bwMode="auto">
          <a:xfrm>
            <a:off x="1219200" y="0"/>
            <a:ext cx="76200" cy="6858000"/>
          </a:xfrm>
          <a:prstGeom prst="rect"/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83" name="Oval 18"/>
          <p:cNvSpPr/>
          <p:nvPr/>
        </p:nvSpPr>
        <p:spPr bwMode="auto">
          <a:xfrm>
            <a:off x="609600" y="3429000"/>
            <a:ext cx="1295400" cy="1295400"/>
          </a:xfrm>
          <a:prstGeom prst="ellipse"/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84" name="Oval 19"/>
          <p:cNvSpPr/>
          <p:nvPr/>
        </p:nvSpPr>
        <p:spPr bwMode="auto">
          <a:xfrm>
            <a:off x="1324704" y="4866752"/>
            <a:ext cx="641424" cy="641424"/>
          </a:xfrm>
          <a:prstGeom prst="ellipse"/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85" name="Oval 20"/>
          <p:cNvSpPr/>
          <p:nvPr/>
        </p:nvSpPr>
        <p:spPr bwMode="auto">
          <a:xfrm>
            <a:off x="1091080" y="5500632"/>
            <a:ext cx="137160" cy="137160"/>
          </a:xfrm>
          <a:prstGeom prst="ellipse"/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86" name="Oval 21"/>
          <p:cNvSpPr/>
          <p:nvPr/>
        </p:nvSpPr>
        <p:spPr bwMode="auto">
          <a:xfrm>
            <a:off x="1664208" y="5791200"/>
            <a:ext cx="274320" cy="274320"/>
          </a:xfrm>
          <a:prstGeom prst="ellipse"/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87" name="Oval 22"/>
          <p:cNvSpPr/>
          <p:nvPr/>
        </p:nvSpPr>
        <p:spPr bwMode="auto">
          <a:xfrm>
            <a:off x="1879040" y="4479888"/>
            <a:ext cx="365760" cy="365760"/>
          </a:xfrm>
          <a:prstGeom prst="ellipse"/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88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/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89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p>
            <a:fld id="{5DCC2D22-2471-4AEF-9556-63EDA9A917E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9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C29653C-5A3D-4B17-983A-2980BA1D0A1F}" type="datetimeFigureOut">
              <a:rPr lang="en-US" smtClean="0"/>
              <a:t>12-Jul-22</a:t>
            </a:fld>
            <a:endParaRPr lang="en-US"/>
          </a:p>
        </p:txBody>
      </p:sp>
      <p:sp>
        <p:nvSpPr>
          <p:cNvPr id="104869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DCC2D22-2471-4AEF-9556-63EDA9A917EE}" type="slidenum">
              <a:rPr lang="en-US" smtClean="0"/>
              <a:t>‹#›</a:t>
            </a:fld>
            <a:endParaRPr lang="en-US"/>
          </a:p>
        </p:txBody>
      </p:sp>
      <p:sp>
        <p:nvSpPr>
          <p:cNvPr id="1048694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95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9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C29653C-5A3D-4B17-983A-2980BA1D0A1F}" type="datetimeFigureOut">
              <a:rPr lang="en-US" smtClean="0"/>
              <a:t>12-Jul-22</a:t>
            </a:fld>
            <a:endParaRPr lang="en-US"/>
          </a:p>
        </p:txBody>
      </p:sp>
      <p:sp>
        <p:nvSpPr>
          <p:cNvPr id="104869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DCC2D22-2471-4AEF-9556-63EDA9A917EE}" type="slidenum">
              <a:rPr lang="en-US" smtClean="0"/>
              <a:t>‹#›</a:t>
            </a:fld>
            <a:endParaRPr lang="en-US"/>
          </a:p>
        </p:txBody>
      </p:sp>
      <p:sp>
        <p:nvSpPr>
          <p:cNvPr id="1048700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01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0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anchor="ctr" rtlCol="0">
            <a:noAutofit/>
          </a:bodyPr>
          <a:lstStyle>
            <a:lvl1pPr indent="0" marL="0">
              <a:buFontTx/>
              <a:buNone/>
              <a:defRPr b="1" sz="2000">
                <a:solidFill>
                  <a:srgbClr val="FFFFFF"/>
                </a:solidFill>
              </a:defRPr>
            </a:lvl1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703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anchor="ctr" rtlCol="0">
            <a:noAutofit/>
          </a:bodyPr>
          <a:lstStyle>
            <a:lvl1pPr indent="0" marL="0">
              <a:buFontTx/>
              <a:buNone/>
              <a:defRPr b="1" sz="2000">
                <a:solidFill>
                  <a:srgbClr val="FFFFFF"/>
                </a:solidFill>
              </a:defRPr>
            </a:lvl1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38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p>
            <a:fld id="{AC29653C-5A3D-4B17-983A-2980BA1D0A1F}" type="datetimeFigureOut">
              <a:rPr lang="en-US" smtClean="0"/>
              <a:t>12-Jul-22</a:t>
            </a:fld>
            <a:endParaRPr lang="en-US"/>
          </a:p>
        </p:txBody>
      </p:sp>
      <p:sp>
        <p:nvSpPr>
          <p:cNvPr id="104863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p>
            <a:fld id="{5DCC2D22-2471-4AEF-9556-63EDA9A917EE}" type="slidenum">
              <a:rPr lang="en-US" smtClean="0"/>
              <a:t>‹#›</a:t>
            </a:fld>
            <a:endParaRPr lang="en-US"/>
          </a:p>
        </p:txBody>
      </p:sp>
      <p:sp>
        <p:nvSpPr>
          <p:cNvPr id="1048640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C29653C-5A3D-4B17-983A-2980BA1D0A1F}" type="datetimeFigureOut">
              <a:rPr lang="en-US" smtClean="0"/>
              <a:t>12-Jul-22</a:t>
            </a:fld>
            <a:endParaRPr lang="en-US"/>
          </a:p>
        </p:txBody>
      </p:sp>
      <p:sp>
        <p:nvSpPr>
          <p:cNvPr id="104861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DCC2D22-2471-4AEF-9556-63EDA9A917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Content with Caption">
    <p:bg>
      <p:bgRef idx="1001">
        <a:schemeClr val="bg1"/>
      </p:bgRef>
    </p:bg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/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dirty="0" kumimoji="0" lang="en-US"/>
          </a:p>
        </p:txBody>
      </p:sp>
      <p:sp>
        <p:nvSpPr>
          <p:cNvPr id="1048705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baseline="0" b="1" cap="small" sz="20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06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indent="0" marL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707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/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dirty="0" kumimoji="0" lang="en-US"/>
          </a:p>
        </p:txBody>
      </p:sp>
      <p:sp>
        <p:nvSpPr>
          <p:cNvPr id="1048708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/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dirty="0" kumimoji="0" lang="en-US"/>
          </a:p>
        </p:txBody>
      </p:sp>
      <p:sp>
        <p:nvSpPr>
          <p:cNvPr id="1048709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/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710" name="Rectangle 11"/>
          <p:cNvSpPr/>
          <p:nvPr/>
        </p:nvSpPr>
        <p:spPr bwMode="auto">
          <a:xfrm>
            <a:off x="8839200" y="0"/>
            <a:ext cx="304800" cy="6858000"/>
          </a:xfrm>
          <a:prstGeom prst="rect"/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711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/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712" name="Oval 13"/>
          <p:cNvSpPr/>
          <p:nvPr/>
        </p:nvSpPr>
        <p:spPr>
          <a:xfrm>
            <a:off x="8156448" y="5715000"/>
            <a:ext cx="548640" cy="548640"/>
          </a:xfrm>
          <a:prstGeom prst="ellipse"/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713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14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p>
            <a:fld id="{AC29653C-5A3D-4B17-983A-2980BA1D0A1F}" type="datetimeFigureOut">
              <a:rPr lang="en-US" smtClean="0"/>
              <a:t>12-Jul-22</a:t>
            </a:fld>
            <a:endParaRPr lang="en-US"/>
          </a:p>
        </p:txBody>
      </p:sp>
      <p:sp>
        <p:nvSpPr>
          <p:cNvPr id="1048715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p>
            <a:fld id="{5DCC2D22-2471-4AEF-9556-63EDA9A917EE}" type="slidenum">
              <a:rPr lang="en-US" smtClean="0"/>
              <a:t>‹#›</a:t>
            </a:fld>
            <a:endParaRPr lang="en-US"/>
          </a:p>
        </p:txBody>
      </p:sp>
      <p:sp>
        <p:nvSpPr>
          <p:cNvPr id="1048716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p>
            <a:endParaRPr lang="en-US"/>
          </a:p>
        </p:txBody>
      </p:sp>
    </p:spTree>
  </p:cSld>
  <p:clrMapOvr>
    <a:overrideClrMapping accent1="accent1" accent2="accent2" accent3="accent3" accent4="accent4" accent5="accent5" accent6="accent6" bg1="lt1" bg2="lt2" tx1="dk1" tx2="dk2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Picture with Caption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/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52" name="Oval 12"/>
          <p:cNvSpPr/>
          <p:nvPr/>
        </p:nvSpPr>
        <p:spPr>
          <a:xfrm>
            <a:off x="8156448" y="5715000"/>
            <a:ext cx="548640" cy="548640"/>
          </a:xfrm>
          <a:prstGeom prst="ellipse"/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b="1" sz="20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54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indent="0" marL="0">
              <a:buNone/>
              <a:defRPr sz="3200"/>
            </a:lvl1pPr>
          </a:lstStyle>
          <a:p>
            <a:pPr algn="ctr" eaLnBrk="1" hangingPunct="1" latinLnBrk="0">
              <a:buFontTx/>
              <a:buNone/>
            </a:pPr>
            <a:r>
              <a:rPr kumimoji="0" lang="en-US" smtClean="0"/>
              <a:t>Click icon to add picture</a:t>
            </a:r>
            <a:endParaRPr dirty="0" kumimoji="0" lang="en-US"/>
          </a:p>
        </p:txBody>
      </p:sp>
      <p:sp>
        <p:nvSpPr>
          <p:cNvPr id="1048655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anchor="t" anchorCtr="0" bIns="45720" compatLnSpc="1" forceAA="0" fromWordArt="0" horzOverflow="overflow" lIns="91440" numCol="1" rIns="91440" rot="0" rtlCol="0" spcCol="274320" spcFirstLastPara="0" tIns="45720" vert="horz" vertOverflow="overflow" wrap="square">
            <a:normAutofit/>
          </a:bodyPr>
          <a:lstStyle>
            <a:lvl1pPr indent="0" marL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56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/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57" name="Rectangle 10"/>
          <p:cNvSpPr/>
          <p:nvPr/>
        </p:nvSpPr>
        <p:spPr bwMode="auto">
          <a:xfrm>
            <a:off x="8839200" y="0"/>
            <a:ext cx="304800" cy="6858000"/>
          </a:xfrm>
          <a:prstGeom prst="rect"/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658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/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5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/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dirty="0" kumimoji="0" lang="en-US"/>
          </a:p>
        </p:txBody>
      </p:sp>
      <p:sp>
        <p:nvSpPr>
          <p:cNvPr id="104866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/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dirty="0" kumimoji="0" lang="en-US"/>
          </a:p>
        </p:txBody>
      </p:sp>
      <p:sp>
        <p:nvSpPr>
          <p:cNvPr id="1048661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p>
            <a:fld id="{AC29653C-5A3D-4B17-983A-2980BA1D0A1F}" type="datetimeFigureOut">
              <a:rPr lang="en-US" smtClean="0"/>
              <a:t>12-Jul-22</a:t>
            </a:fld>
            <a:endParaRPr lang="en-US"/>
          </a:p>
        </p:txBody>
      </p:sp>
      <p:sp>
        <p:nvSpPr>
          <p:cNvPr id="1048662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p>
            <a:fld id="{5DCC2D22-2471-4AEF-9556-63EDA9A917EE}" type="slidenum">
              <a:rPr lang="en-US" smtClean="0"/>
              <a:t>‹#›</a:t>
            </a:fld>
            <a:endParaRPr lang="en-US"/>
          </a:p>
        </p:txBody>
      </p:sp>
      <p:sp>
        <p:nvSpPr>
          <p:cNvPr id="1048663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6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6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C29653C-5A3D-4B17-983A-2980BA1D0A1F}" type="datetimeFigureOut">
              <a:rPr lang="en-US" smtClean="0"/>
              <a:t>12-Jul-22</a:t>
            </a:fld>
            <a:endParaRPr lang="en-US"/>
          </a:p>
        </p:txBody>
      </p:sp>
      <p:sp>
        <p:nvSpPr>
          <p:cNvPr id="104866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DCC2D22-2471-4AEF-9556-63EDA9A917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4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4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C29653C-5A3D-4B17-983A-2980BA1D0A1F}" type="datetimeFigureOut">
              <a:rPr lang="en-US" smtClean="0"/>
              <a:t>12-Jul-22</a:t>
            </a:fld>
            <a:endParaRPr lang="en-US"/>
          </a:p>
        </p:txBody>
      </p:sp>
      <p:sp>
        <p:nvSpPr>
          <p:cNvPr id="104864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DCC2D22-2471-4AEF-9556-63EDA9A917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/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dirty="0" kumimoji="0" lang="en-US"/>
          </a:p>
        </p:txBody>
      </p:sp>
      <p:sp>
        <p:nvSpPr>
          <p:cNvPr id="1048577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/>
        </p:spPr>
        <p:txBody>
          <a:bodyPr anchor="b" vert="horz">
            <a:normAutofit/>
          </a:bodyPr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78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/>
        </p:spPr>
        <p:txBody>
          <a:bodyPr vert="horz">
            <a:normAutofit/>
          </a:bodyPr>
          <a:p>
            <a:pPr eaLnBrk="1" hangingPunct="1" latinLnBrk="0" lvl="0"/>
            <a:r>
              <a:rPr kumimoji="0" lang="en-US" smtClean="0"/>
              <a:t>Click to edit Master text styles</a:t>
            </a:r>
          </a:p>
          <a:p>
            <a:pPr eaLnBrk="1" hangingPunct="1" latinLnBrk="0" lvl="1"/>
            <a:r>
              <a:rPr kumimoji="0" lang="en-US" smtClean="0"/>
              <a:t>Second level</a:t>
            </a:r>
          </a:p>
          <a:p>
            <a:pPr eaLnBrk="1" hangingPunct="1" latinLnBrk="0" lvl="2"/>
            <a:r>
              <a:rPr kumimoji="0" lang="en-US" smtClean="0"/>
              <a:t>Third level</a:t>
            </a:r>
          </a:p>
          <a:p>
            <a:pPr eaLnBrk="1" hangingPunct="1" latinLnBrk="0" lvl="3"/>
            <a:r>
              <a:rPr kumimoji="0" lang="en-US" smtClean="0"/>
              <a:t>Fourth level</a:t>
            </a:r>
          </a:p>
          <a:p>
            <a:pPr eaLnBrk="1" hangingPunct="1" latinLnBrk="0" lvl="4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48579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/>
        </p:spPr>
        <p:txBody>
          <a:bodyPr anchor="ctr" anchorCtr="0" vert="horz"/>
          <a:lstStyle>
            <a:lvl1pPr algn="r" eaLnBrk="1" hangingPunct="1" latinLnBrk="0">
              <a:defRPr sz="1200" kumimoji="0">
                <a:solidFill>
                  <a:schemeClr val="tx2"/>
                </a:solidFill>
              </a:defRPr>
            </a:lvl1pPr>
          </a:lstStyle>
          <a:p>
            <a:fld id="{AC29653C-5A3D-4B17-983A-2980BA1D0A1F}" type="datetimeFigureOut">
              <a:rPr lang="en-US" smtClean="0"/>
              <a:t>12-Jul-22</a:t>
            </a:fld>
            <a:endParaRPr lang="en-US"/>
          </a:p>
        </p:txBody>
      </p:sp>
      <p:sp>
        <p:nvSpPr>
          <p:cNvPr id="1048580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/>
        </p:spPr>
        <p:txBody>
          <a:bodyPr anchor="ctr" anchorCtr="0" vert="horz"/>
          <a:lstStyle>
            <a:lvl1pPr algn="l" eaLnBrk="1" hangingPunct="1" latinLnBrk="0">
              <a:defRPr sz="1200" kumimoji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048581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/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82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/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83" name="Rectangle 9"/>
          <p:cNvSpPr/>
          <p:nvPr/>
        </p:nvSpPr>
        <p:spPr bwMode="auto">
          <a:xfrm>
            <a:off x="8839200" y="0"/>
            <a:ext cx="304800" cy="6858000"/>
          </a:xfrm>
          <a:prstGeom prst="rect"/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84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/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85" name="Oval 11"/>
          <p:cNvSpPr/>
          <p:nvPr/>
        </p:nvSpPr>
        <p:spPr>
          <a:xfrm>
            <a:off x="8156448" y="5715000"/>
            <a:ext cx="548640" cy="548640"/>
          </a:xfrm>
          <a:prstGeom prst="ellipse"/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86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/>
        </p:spPr>
        <p:txBody>
          <a:bodyPr anchor="ctr" vert="horz"/>
          <a:lstStyle>
            <a:lvl1pPr algn="ctr" eaLnBrk="1" hangingPunct="1" latinLnBrk="0">
              <a:defRPr b="1" sz="1400" kumimoji="0">
                <a:solidFill>
                  <a:srgbClr val="FFFFFF"/>
                </a:solidFill>
              </a:defRPr>
            </a:lvl1pPr>
          </a:lstStyle>
          <a:p>
            <a:fld id="{5DCC2D22-2471-4AEF-9556-63EDA9A917EE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eaLnBrk="1" hangingPunct="1" latinLnBrk="0" rtl="0">
        <a:spcBef>
          <a:spcPct val="0"/>
        </a:spcBef>
        <a:buNone/>
        <a:defRPr baseline="0" b="0" cap="small" sz="3000" kern="1200" kumimoji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algn="l" eaLnBrk="1" hangingPunct="1" indent="-274320" latinLnBrk="0" marL="274320" rtl="0">
        <a:spcBef>
          <a:spcPts val="600"/>
        </a:spcBef>
        <a:buClr>
          <a:schemeClr val="accent1"/>
        </a:buClr>
        <a:buSzPct val="70000"/>
        <a:buFont typeface="Wingdings"/>
        <a:buChar char=""/>
        <a:defRPr sz="24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74320" latinLnBrk="0" marL="640080" rtl="0">
        <a:spcBef>
          <a:spcPct val="20000"/>
        </a:spcBef>
        <a:buClr>
          <a:schemeClr val="accent1"/>
        </a:buClr>
        <a:buSzPct val="80000"/>
        <a:buFont typeface="Wingdings 2"/>
        <a:buChar char=""/>
        <a:defRPr sz="21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182880" latinLnBrk="0" marL="914400" rtl="0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182880" latinLnBrk="0" marL="1188720" rtl="0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182880" latinLnBrk="0" marL="1463040" rtl="0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182880" latinLnBrk="0" marL="1737360" rtl="0">
        <a:spcBef>
          <a:spcPct val="20000"/>
        </a:spcBef>
        <a:buClr>
          <a:schemeClr val="accent1"/>
        </a:buClr>
        <a:buChar char="•"/>
        <a:defRPr sz="1600" kern="1200" kumimoji="0">
          <a:solidFill>
            <a:schemeClr val="tx2"/>
          </a:solidFill>
          <a:latin typeface="+mn-lt"/>
          <a:ea typeface="+mn-ea"/>
          <a:cs typeface="+mn-cs"/>
        </a:defRPr>
      </a:lvl6pPr>
      <a:lvl7pPr algn="l" eaLnBrk="1" hangingPunct="1" indent="-182880" latinLnBrk="0" marL="2011680" rtl="0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baseline="0" sz="1400" kern="1200" kumimoji="0">
          <a:solidFill>
            <a:schemeClr val="tx2"/>
          </a:solidFill>
          <a:latin typeface="+mn-lt"/>
          <a:ea typeface="+mn-ea"/>
          <a:cs typeface="+mn-cs"/>
        </a:defRPr>
      </a:lvl7pPr>
      <a:lvl8pPr algn="l" eaLnBrk="1" hangingPunct="1" indent="-182880" latinLnBrk="0" marL="2286000" rtl="0">
        <a:spcBef>
          <a:spcPct val="20000"/>
        </a:spcBef>
        <a:buClr>
          <a:schemeClr val="accent2"/>
        </a:buClr>
        <a:buChar char="•"/>
        <a:defRPr baseline="0" cap="small" sz="1400" kern="1200" kumimoji="0">
          <a:solidFill>
            <a:schemeClr val="tx2"/>
          </a:solidFill>
          <a:latin typeface="+mn-lt"/>
          <a:ea typeface="+mn-ea"/>
          <a:cs typeface="+mn-cs"/>
        </a:defRPr>
      </a:lvl8pPr>
      <a:lvl9pPr algn="l" eaLnBrk="1" hangingPunct="1" indent="-182880" latinLnBrk="0" marL="2560320" rtl="0">
        <a:spcBef>
          <a:spcPct val="20000"/>
        </a:spcBef>
        <a:buClr>
          <a:schemeClr val="accent1">
            <a:shade val="75000"/>
          </a:schemeClr>
        </a:buClr>
        <a:buChar char="•"/>
        <a:defRPr baseline="0" sz="1400" kern="1200" kumimoji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ctrTitle"/>
          </p:nvPr>
        </p:nvSpPr>
        <p:spPr>
          <a:xfrm>
            <a:off x="2438400" y="685800"/>
            <a:ext cx="6172200" cy="1589562"/>
          </a:xfrm>
        </p:spPr>
        <p:txBody>
          <a:bodyPr>
            <a:normAutofit/>
          </a:bodyPr>
          <a:p>
            <a:pPr algn="r"/>
            <a:r>
              <a:rPr dirty="0" sz="4800" lang="en-US" smtClean="0">
                <a:solidFill>
                  <a:schemeClr val="tx1"/>
                </a:solidFill>
              </a:rPr>
              <a:t>D</a:t>
            </a:r>
            <a:r>
              <a:rPr dirty="0" sz="4400" lang="en-US" smtClean="0">
                <a:solidFill>
                  <a:schemeClr val="tx1"/>
                </a:solidFill>
              </a:rPr>
              <a:t>epartment </a:t>
            </a:r>
            <a:r>
              <a:rPr dirty="0" sz="5400" lang="en-US" smtClean="0">
                <a:solidFill>
                  <a:schemeClr val="tx1"/>
                </a:solidFill>
              </a:rPr>
              <a:t>o</a:t>
            </a:r>
            <a:r>
              <a:rPr dirty="0" sz="4400" lang="en-US" smtClean="0">
                <a:solidFill>
                  <a:schemeClr val="tx1"/>
                </a:solidFill>
              </a:rPr>
              <a:t>f </a:t>
            </a:r>
            <a:r>
              <a:rPr dirty="0" sz="5400" lang="en-US" smtClean="0">
                <a:solidFill>
                  <a:schemeClr val="tx1"/>
                </a:solidFill>
              </a:rPr>
              <a:t>m</a:t>
            </a:r>
            <a:r>
              <a:rPr dirty="0" sz="4400" lang="en-US" smtClean="0">
                <a:solidFill>
                  <a:schemeClr val="tx1"/>
                </a:solidFill>
              </a:rPr>
              <a:t>athematics</a:t>
            </a:r>
            <a:endParaRPr dirty="0" sz="4400" lang="en-US"/>
          </a:p>
        </p:txBody>
      </p:sp>
      <p:sp>
        <p:nvSpPr>
          <p:cNvPr id="1048609" name="Subtitle 2"/>
          <p:cNvSpPr>
            <a:spLocks noGrp="1"/>
          </p:cNvSpPr>
          <p:nvPr>
            <p:ph type="subTitle" idx="1"/>
          </p:nvPr>
        </p:nvSpPr>
        <p:spPr>
          <a:xfrm>
            <a:off x="2209800" y="3886200"/>
            <a:ext cx="6172200" cy="1371600"/>
          </a:xfrm>
        </p:spPr>
        <p:txBody>
          <a:bodyPr>
            <a:normAutofit/>
          </a:bodyPr>
          <a:p>
            <a:pPr algn="r"/>
            <a:r>
              <a:rPr dirty="0" sz="2400" lang="en-US" smtClean="0">
                <a:solidFill>
                  <a:schemeClr val="tx1"/>
                </a:solidFill>
              </a:rPr>
              <a:t>SGGSJ GOVERNMENT COLLEGE </a:t>
            </a:r>
          </a:p>
          <a:p>
            <a:pPr algn="r"/>
            <a:r>
              <a:rPr dirty="0" sz="2400" lang="en-US" smtClean="0">
                <a:solidFill>
                  <a:schemeClr val="tx1"/>
                </a:solidFill>
              </a:rPr>
              <a:t>PAONTA SAHIB</a:t>
            </a:r>
          </a:p>
          <a:p>
            <a:endParaRPr dirty="0" sz="2400" lang="en-US"/>
          </a:p>
        </p:txBody>
      </p:sp>
      <p:cxnSp>
        <p:nvCxnSpPr>
          <p:cNvPr id="3145728" name="Straight Connector 4"/>
          <p:cNvCxnSpPr>
            <a:cxnSpLocks/>
          </p:cNvCxnSpPr>
          <p:nvPr/>
        </p:nvCxnSpPr>
        <p:spPr>
          <a:xfrm>
            <a:off x="2590800" y="2895600"/>
            <a:ext cx="5791200" cy="0"/>
          </a:xfrm>
          <a:prstGeom prst="line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Rectangle 2"/>
          <p:cNvSpPr/>
          <p:nvPr/>
        </p:nvSpPr>
        <p:spPr>
          <a:xfrm>
            <a:off x="2057400" y="1219200"/>
            <a:ext cx="6096000" cy="569387"/>
          </a:xfrm>
          <a:prstGeom prst="rect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p>
            <a:r>
              <a:rPr b="1" dirty="0" sz="3100" lang="en-US" smtClean="0">
                <a:solidFill>
                  <a:schemeClr val="tx1"/>
                </a:solidFill>
              </a:rPr>
              <a:t>COURSE NAME : ALGEBRA</a:t>
            </a:r>
            <a:endParaRPr b="1" dirty="0" sz="3100" lang="en-US"/>
          </a:p>
        </p:txBody>
      </p:sp>
      <p:sp>
        <p:nvSpPr>
          <p:cNvPr id="1048611" name="Rectangle 3"/>
          <p:cNvSpPr/>
          <p:nvPr/>
        </p:nvSpPr>
        <p:spPr>
          <a:xfrm>
            <a:off x="3048000" y="3657600"/>
            <a:ext cx="3611881" cy="535940"/>
          </a:xfrm>
          <a:prstGeom prst="rect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p>
            <a:r>
              <a:rPr b="1" dirty="0" sz="3000" lang="en-US" smtClean="0">
                <a:solidFill>
                  <a:schemeClr val="tx1"/>
                </a:solidFill>
              </a:rPr>
              <a:t>COURSE CODE : 202</a:t>
            </a:r>
            <a:endParaRPr b="1" dirty="0" sz="300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Rectangle 1"/>
          <p:cNvSpPr/>
          <p:nvPr/>
        </p:nvSpPr>
        <p:spPr>
          <a:xfrm>
            <a:off x="2895600" y="533400"/>
            <a:ext cx="3352800" cy="646331"/>
          </a:xfrm>
          <a:prstGeom prst="rect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/>
            <a:r>
              <a:rPr b="1" dirty="0" sz="3600" lang="en-US" u="sng" smtClean="0">
                <a:solidFill>
                  <a:schemeClr val="tx1"/>
                </a:solidFill>
              </a:rPr>
              <a:t>CONTENTS</a:t>
            </a:r>
            <a:endParaRPr dirty="0" sz="3600" lang="en-US"/>
          </a:p>
        </p:txBody>
      </p:sp>
      <p:sp>
        <p:nvSpPr>
          <p:cNvPr id="1048616" name="TextBox 2"/>
          <p:cNvSpPr txBox="1"/>
          <p:nvPr/>
        </p:nvSpPr>
        <p:spPr>
          <a:xfrm>
            <a:off x="609600" y="1828800"/>
            <a:ext cx="7772400" cy="2453640"/>
          </a:xfrm>
          <a:prstGeom prst="rect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wrap="square">
            <a:spAutoFit/>
          </a:bodyPr>
          <a:p>
            <a:endParaRPr dirty="0" sz="800" lang="en-US" smtClean="0"/>
          </a:p>
          <a:p>
            <a:pPr>
              <a:buFont typeface="Arial" pitchFamily="34" charset="0"/>
              <a:buChar char="•"/>
            </a:pPr>
            <a:r>
              <a:rPr dirty="0" sz="2400" lang="en-US" smtClean="0"/>
              <a:t>SUBGROUPS (DEFINITION) </a:t>
            </a:r>
          </a:p>
          <a:p>
            <a:endParaRPr dirty="0" sz="600" lang="en-US" smtClean="0"/>
          </a:p>
          <a:p>
            <a:pPr>
              <a:buFont typeface="Arial" pitchFamily="34" charset="0"/>
              <a:buChar char="•"/>
            </a:pPr>
            <a:r>
              <a:rPr dirty="0" sz="2400" lang="en-US" smtClean="0"/>
              <a:t>THEOREM BASED ON SUBGROUPS</a:t>
            </a:r>
            <a:endParaRPr dirty="0" sz="2200" lang="en-US" smtClean="0"/>
          </a:p>
          <a:p>
            <a:endParaRPr dirty="0" sz="800" lang="en-US" smtClean="0"/>
          </a:p>
          <a:p>
            <a:pPr>
              <a:buFont typeface="Arial" pitchFamily="34" charset="0"/>
              <a:buChar char="•"/>
            </a:pPr>
            <a:r>
              <a:rPr dirty="0" sz="2400" lang="en-US" smtClean="0"/>
              <a:t>CENTRE OF A GROUP</a:t>
            </a:r>
          </a:p>
          <a:p>
            <a:r>
              <a:rPr dirty="0" sz="2400" lang="en-US" smtClean="0"/>
              <a:t>             </a:t>
            </a:r>
            <a:r>
              <a:rPr dirty="0" sz="2400" lang="en-US" smtClean="0">
                <a:latin typeface="Arial"/>
                <a:cs typeface="Arial"/>
              </a:rPr>
              <a:t>→</a:t>
            </a:r>
            <a:r>
              <a:rPr dirty="0" sz="2400" lang="en-US" smtClean="0"/>
              <a:t>  Definition and its theorem.</a:t>
            </a:r>
          </a:p>
          <a:p>
            <a:r>
              <a:rPr dirty="0" sz="2400" lang="en-US" smtClean="0"/>
              <a:t>             </a:t>
            </a:r>
            <a:r>
              <a:rPr dirty="0" sz="2400" lang="en-US" smtClean="0">
                <a:latin typeface="Arial"/>
                <a:cs typeface="Arial"/>
              </a:rPr>
              <a:t>→</a:t>
            </a:r>
            <a:r>
              <a:rPr dirty="0" sz="2400" lang="en-US" smtClean="0"/>
              <a:t>  Remark(G is an </a:t>
            </a:r>
            <a:r>
              <a:rPr dirty="0" sz="2400" lang="en-US" err="1" smtClean="0"/>
              <a:t>abelian</a:t>
            </a:r>
            <a:r>
              <a:rPr dirty="0" sz="2400" lang="en-US" smtClean="0"/>
              <a:t> group </a:t>
            </a:r>
            <a:r>
              <a:rPr dirty="0" sz="2400" lang="en-US" err="1" smtClean="0"/>
              <a:t>iff</a:t>
            </a:r>
            <a:r>
              <a:rPr dirty="0" sz="2400" lang="en-US" smtClean="0"/>
              <a:t> Z(G)=G) </a:t>
            </a:r>
          </a:p>
          <a:p>
            <a:endParaRPr altLang="en-US" 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Rectangle 2"/>
          <p:cNvSpPr/>
          <p:nvPr/>
        </p:nvSpPr>
        <p:spPr>
          <a:xfrm>
            <a:off x="2743200" y="304800"/>
            <a:ext cx="3505200" cy="646331"/>
          </a:xfrm>
          <a:prstGeom prst="rect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/>
            <a:r>
              <a:rPr b="1" dirty="0" sz="3600" lang="en-US" smtClean="0"/>
              <a:t>SUBGROUPS</a:t>
            </a:r>
          </a:p>
        </p:txBody>
      </p:sp>
      <p:sp>
        <p:nvSpPr>
          <p:cNvPr id="1048618" name="TextBox 3"/>
          <p:cNvSpPr txBox="1"/>
          <p:nvPr/>
        </p:nvSpPr>
        <p:spPr>
          <a:xfrm>
            <a:off x="457200" y="1143000"/>
            <a:ext cx="7924800" cy="4638040"/>
          </a:xfrm>
          <a:prstGeom prst="rect"/>
          <a:noFill/>
        </p:spPr>
        <p:txBody>
          <a:bodyPr rtlCol="0" wrap="square">
            <a:spAutoFit/>
          </a:bodyPr>
          <a:p>
            <a:pPr indent="-571500" marL="571500"/>
            <a:r>
              <a:rPr b="1" dirty="0" sz="3000" lang="en-US" u="sng" smtClean="0"/>
              <a:t>Definition:</a:t>
            </a:r>
            <a:r>
              <a:rPr dirty="0" sz="3200" lang="en-US" smtClean="0"/>
              <a:t> </a:t>
            </a:r>
          </a:p>
          <a:p>
            <a:pPr indent="-571500" marL="571500"/>
            <a:r>
              <a:rPr dirty="0" sz="3200" lang="en-US" smtClean="0"/>
              <a:t>     </a:t>
            </a:r>
            <a:r>
              <a:rPr dirty="0" sz="2800" lang="en-US" smtClean="0"/>
              <a:t>A non-empty subset H of a group &lt; G,</a:t>
            </a:r>
            <a:r>
              <a:rPr dirty="0" sz="2800" lang="en-US" smtClean="0">
                <a:sym typeface="Symbol"/>
              </a:rPr>
              <a:t> &gt; is said to be a subgroup of G if &lt; H, &gt; is itself a group.</a:t>
            </a:r>
          </a:p>
          <a:p>
            <a:pPr indent="-571500" marL="571500"/>
            <a:endParaRPr b="1" dirty="0" sz="1600" lang="en-US" u="sng" smtClean="0"/>
          </a:p>
          <a:p>
            <a:pPr indent="-571500" marL="571500"/>
            <a:r>
              <a:rPr dirty="0" sz="2800" lang="en-US" u="sng" smtClean="0"/>
              <a:t>Note:</a:t>
            </a:r>
            <a:r>
              <a:rPr dirty="0" sz="2800" lang="en-US" smtClean="0"/>
              <a:t> when every group G has </a:t>
            </a:r>
            <a:r>
              <a:rPr dirty="0" sz="2800" lang="en-US" err="1" smtClean="0"/>
              <a:t>atleast</a:t>
            </a:r>
            <a:r>
              <a:rPr dirty="0" sz="2800" lang="en-US" smtClean="0"/>
              <a:t> two subgroups, viz., {</a:t>
            </a:r>
            <a:r>
              <a:rPr dirty="0" sz="2800" i="1" lang="en-US" smtClean="0"/>
              <a:t>e</a:t>
            </a:r>
            <a:r>
              <a:rPr dirty="0" sz="2800" lang="en-US" smtClean="0"/>
              <a:t>} and G itself. These two are called </a:t>
            </a:r>
            <a:r>
              <a:rPr b="1" dirty="0" sz="2800" lang="en-US" smtClean="0"/>
              <a:t>trivial or improper </a:t>
            </a:r>
            <a:r>
              <a:rPr dirty="0" sz="2800" lang="en-US" smtClean="0"/>
              <a:t>subgroups. If H is a subgroup of a group G such that H </a:t>
            </a:r>
            <a:r>
              <a:rPr dirty="0" sz="2800" lang="en-US" smtClean="0">
                <a:latin typeface="Arial"/>
                <a:cs typeface="Arial"/>
              </a:rPr>
              <a:t>≠ </a:t>
            </a:r>
            <a:r>
              <a:rPr dirty="0" sz="2800" lang="en-US" smtClean="0"/>
              <a:t>{</a:t>
            </a:r>
            <a:r>
              <a:rPr dirty="0" sz="2800" i="1" lang="en-US" smtClean="0"/>
              <a:t>e</a:t>
            </a:r>
            <a:r>
              <a:rPr dirty="0" sz="2800" lang="en-US" smtClean="0"/>
              <a:t>} and H </a:t>
            </a:r>
            <a:r>
              <a:rPr dirty="0" sz="2800" lang="en-US" smtClean="0">
                <a:cs typeface="Arial"/>
              </a:rPr>
              <a:t>≠ G</a:t>
            </a:r>
            <a:r>
              <a:rPr dirty="0" sz="2800" lang="en-US" smtClean="0">
                <a:latin typeface="Arial"/>
                <a:cs typeface="Arial"/>
              </a:rPr>
              <a:t>,</a:t>
            </a:r>
            <a:r>
              <a:rPr dirty="0" sz="2800" lang="en-US" smtClean="0">
                <a:cs typeface="Arial"/>
              </a:rPr>
              <a:t> the H is called a </a:t>
            </a:r>
            <a:r>
              <a:rPr b="1" dirty="0" sz="2800" lang="en-US" smtClean="0">
                <a:cs typeface="Arial"/>
              </a:rPr>
              <a:t>non-trivial</a:t>
            </a:r>
            <a:r>
              <a:rPr dirty="0" sz="2800" lang="en-US" smtClean="0">
                <a:cs typeface="Arial"/>
              </a:rPr>
              <a:t> or </a:t>
            </a:r>
            <a:r>
              <a:rPr b="1" dirty="0" sz="2800" lang="en-US" smtClean="0">
                <a:cs typeface="Arial"/>
              </a:rPr>
              <a:t>proper </a:t>
            </a:r>
            <a:r>
              <a:rPr dirty="0" sz="2800" lang="en-US" smtClean="0">
                <a:cs typeface="Arial"/>
              </a:rPr>
              <a:t>subgroups of G.</a:t>
            </a:r>
          </a:p>
        </p:txBody>
      </p:sp>
      <p:sp>
        <p:nvSpPr>
          <p:cNvPr id="104861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21" name="Rectangle 5"/>
          <p:cNvSpPr>
            <a:spLocks noChangeArrowheads="1"/>
          </p:cNvSpPr>
          <p:nvPr/>
        </p:nvSpPr>
        <p:spPr bwMode="auto">
          <a:xfrm>
            <a:off x="0" y="114300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145729" name="Straight Connector 7"/>
          <p:cNvCxnSpPr>
            <a:cxnSpLocks/>
          </p:cNvCxnSpPr>
          <p:nvPr/>
        </p:nvCxnSpPr>
        <p:spPr>
          <a:xfrm>
            <a:off x="1143000" y="6096000"/>
            <a:ext cx="6248400" cy="0"/>
          </a:xfrm>
          <a:prstGeom prst="line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extBox 1"/>
          <p:cNvSpPr txBox="1"/>
          <p:nvPr/>
        </p:nvSpPr>
        <p:spPr>
          <a:xfrm>
            <a:off x="1295400" y="152400"/>
            <a:ext cx="6172200" cy="1107440"/>
          </a:xfrm>
          <a:prstGeom prst="rect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wrap="square">
            <a:spAutoFit/>
          </a:bodyPr>
          <a:p>
            <a:pPr algn="ctr"/>
            <a:r>
              <a:rPr b="1" dirty="0" sz="3400" lang="en-US" smtClean="0">
                <a:sym typeface="Symbol"/>
              </a:rPr>
              <a:t>THEOREM BASED ON SUBGROUPS </a:t>
            </a:r>
            <a:endParaRPr b="1" dirty="0" sz="3400" lang="en-US" smtClean="0">
              <a:ea typeface="Arial Unicode MS"/>
              <a:cs typeface="Arial Unicode MS"/>
              <a:sym typeface="Symbol"/>
            </a:endParaRPr>
          </a:p>
        </p:txBody>
      </p:sp>
      <p:sp>
        <p:nvSpPr>
          <p:cNvPr id="104862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24" name="Rectangle 3"/>
          <p:cNvSpPr>
            <a:spLocks noChangeArrowheads="1"/>
          </p:cNvSpPr>
          <p:nvPr/>
        </p:nvSpPr>
        <p:spPr bwMode="auto">
          <a:xfrm>
            <a:off x="0" y="108585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26" name="Rectangle 6"/>
          <p:cNvSpPr>
            <a:spLocks noChangeArrowheads="1"/>
          </p:cNvSpPr>
          <p:nvPr/>
        </p:nvSpPr>
        <p:spPr bwMode="auto">
          <a:xfrm>
            <a:off x="381000" y="76200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2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2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29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30" name="TextBox 11"/>
          <p:cNvSpPr txBox="1"/>
          <p:nvPr/>
        </p:nvSpPr>
        <p:spPr>
          <a:xfrm>
            <a:off x="457200" y="1295400"/>
            <a:ext cx="8077200" cy="50190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600" lang="en-US" smtClean="0"/>
              <a:t>A non empty subset H of a group G is a subgroup </a:t>
            </a:r>
            <a:r>
              <a:rPr dirty="0" sz="2600" lang="en-US" err="1" smtClean="0"/>
              <a:t>iff</a:t>
            </a:r>
            <a:r>
              <a:rPr dirty="0" sz="2600" lang="en-US" smtClean="0"/>
              <a:t>  </a:t>
            </a:r>
            <a:r>
              <a:rPr dirty="0" sz="2600" i="1" lang="en-US" smtClean="0"/>
              <a:t>ab</a:t>
            </a:r>
            <a:r>
              <a:rPr baseline="30000" dirty="0" sz="2600" lang="en-US" smtClean="0"/>
              <a:t>-1</a:t>
            </a:r>
            <a:r>
              <a:rPr dirty="0" sz="2600" lang="en-US" smtClean="0">
                <a:sym typeface="Symbol"/>
              </a:rPr>
              <a:t>H   </a:t>
            </a:r>
            <a:r>
              <a:rPr dirty="0" sz="2600" i="1" lang="en-US" err="1" smtClean="0">
                <a:sym typeface="Symbol"/>
              </a:rPr>
              <a:t>a,b</a:t>
            </a:r>
            <a:r>
              <a:rPr dirty="0" sz="2600" lang="en-US" err="1" smtClean="0">
                <a:sym typeface="Symbol"/>
              </a:rPr>
              <a:t>G</a:t>
            </a:r>
            <a:endParaRPr dirty="0" sz="2600" lang="en-US" smtClean="0">
              <a:sym typeface="Symbol"/>
            </a:endParaRPr>
          </a:p>
          <a:p>
            <a:r>
              <a:rPr b="1" dirty="0" sz="2800" lang="en-US" smtClean="0">
                <a:sym typeface="Symbol"/>
              </a:rPr>
              <a:t>Proof</a:t>
            </a:r>
            <a:r>
              <a:rPr b="1" dirty="0" sz="2600" lang="en-US" smtClean="0">
                <a:sym typeface="Symbol"/>
              </a:rPr>
              <a:t>.   Necessary Part</a:t>
            </a:r>
            <a:r>
              <a:rPr b="1" dirty="0" sz="2800" lang="en-US" smtClean="0">
                <a:sym typeface="Symbol"/>
              </a:rPr>
              <a:t>: </a:t>
            </a:r>
            <a:r>
              <a:rPr dirty="0" sz="2600" lang="en-US" smtClean="0">
                <a:sym typeface="Symbol"/>
              </a:rPr>
              <a:t>Suppose that a non empty subset H of a group G is its subgroup.</a:t>
            </a:r>
          </a:p>
          <a:p>
            <a:r>
              <a:rPr dirty="0" sz="2600" lang="en-US" smtClean="0">
                <a:sym typeface="Symbol"/>
              </a:rPr>
              <a:t>  H itself forms a group.</a:t>
            </a:r>
          </a:p>
          <a:p>
            <a:r>
              <a:rPr dirty="0" sz="2600" lang="en-US" smtClean="0">
                <a:sym typeface="Symbol"/>
              </a:rPr>
              <a:t>       </a:t>
            </a:r>
            <a:r>
              <a:rPr dirty="0" sz="2600" i="1" lang="en-US" err="1" smtClean="0">
                <a:sym typeface="Symbol"/>
              </a:rPr>
              <a:t>b</a:t>
            </a:r>
            <a:r>
              <a:rPr dirty="0" sz="2600" lang="en-US" err="1" smtClean="0">
                <a:sym typeface="Symbol"/>
              </a:rPr>
              <a:t>H</a:t>
            </a:r>
            <a:r>
              <a:rPr dirty="0" sz="2600" lang="en-US" smtClean="0">
                <a:sym typeface="Symbol"/>
              </a:rPr>
              <a:t>       </a:t>
            </a:r>
            <a:r>
              <a:rPr dirty="0" sz="2600" i="1" lang="en-US" smtClean="0">
                <a:sym typeface="Symbol"/>
              </a:rPr>
              <a:t>b</a:t>
            </a:r>
            <a:r>
              <a:rPr baseline="30000" dirty="0" sz="2600" lang="en-US" smtClean="0">
                <a:sym typeface="Symbol"/>
              </a:rPr>
              <a:t>-1</a:t>
            </a:r>
            <a:r>
              <a:rPr dirty="0" sz="2600" lang="en-US" smtClean="0">
                <a:sym typeface="Symbol"/>
              </a:rPr>
              <a:t>H</a:t>
            </a:r>
          </a:p>
          <a:p>
            <a:r>
              <a:rPr dirty="0" sz="2600" lang="en-US" smtClean="0">
                <a:sym typeface="Symbol"/>
              </a:rPr>
              <a:t>Also   </a:t>
            </a:r>
            <a:r>
              <a:rPr dirty="0" sz="2600" i="1" lang="en-US" err="1" smtClean="0">
                <a:sym typeface="Symbol"/>
              </a:rPr>
              <a:t>a,b</a:t>
            </a:r>
            <a:r>
              <a:rPr dirty="0" sz="2600" lang="en-US" err="1" smtClean="0">
                <a:sym typeface="Symbol"/>
              </a:rPr>
              <a:t>H</a:t>
            </a:r>
            <a:r>
              <a:rPr dirty="0" sz="2600" lang="en-US" smtClean="0">
                <a:sym typeface="Symbol"/>
              </a:rPr>
              <a:t>    </a:t>
            </a:r>
            <a:r>
              <a:rPr dirty="0" sz="2600" i="1" lang="en-US" smtClean="0">
                <a:sym typeface="Symbol"/>
              </a:rPr>
              <a:t>a,b</a:t>
            </a:r>
            <a:r>
              <a:rPr baseline="30000" dirty="0" sz="2600" lang="en-US" smtClean="0">
                <a:sym typeface="Symbol"/>
              </a:rPr>
              <a:t>-1</a:t>
            </a:r>
            <a:r>
              <a:rPr dirty="0" sz="2600" lang="en-US" smtClean="0">
                <a:sym typeface="Symbol"/>
              </a:rPr>
              <a:t>H</a:t>
            </a:r>
          </a:p>
          <a:p>
            <a:r>
              <a:rPr dirty="0" sz="2600" lang="en-US" smtClean="0">
                <a:sym typeface="Symbol"/>
              </a:rPr>
              <a:t>                            </a:t>
            </a:r>
            <a:r>
              <a:rPr dirty="0" sz="2600" i="1" lang="en-US" smtClean="0">
                <a:sym typeface="Symbol"/>
              </a:rPr>
              <a:t>ab</a:t>
            </a:r>
            <a:r>
              <a:rPr baseline="30000" dirty="0" sz="2600" lang="en-US" smtClean="0">
                <a:sym typeface="Symbol"/>
              </a:rPr>
              <a:t>-1</a:t>
            </a:r>
            <a:r>
              <a:rPr dirty="0" sz="2600" lang="en-US" smtClean="0">
                <a:sym typeface="Symbol"/>
              </a:rPr>
              <a:t>H.        ( 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∵H is a group)</a:t>
            </a:r>
          </a:p>
          <a:p>
            <a:r>
              <a:rPr b="1" dirty="0" sz="2600" lang="en-US" smtClean="0"/>
              <a:t>Sufficient Part: </a:t>
            </a:r>
            <a:r>
              <a:rPr dirty="0" sz="2600" lang="en-US" smtClean="0"/>
              <a:t>Suppose that H is a non-empty subset of a group G such that</a:t>
            </a:r>
          </a:p>
          <a:p>
            <a:r>
              <a:rPr b="1" dirty="0" sz="2600" lang="en-US" smtClean="0"/>
              <a:t>          </a:t>
            </a:r>
            <a:r>
              <a:rPr dirty="0" sz="2600" lang="en-US" smtClean="0">
                <a:sym typeface="Symbol"/>
              </a:rPr>
              <a:t> </a:t>
            </a:r>
            <a:r>
              <a:rPr dirty="0" sz="2600" i="1" lang="en-US" err="1" smtClean="0">
                <a:sym typeface="Symbol"/>
              </a:rPr>
              <a:t>a,b</a:t>
            </a:r>
            <a:r>
              <a:rPr dirty="0" sz="2600" lang="en-US" err="1" smtClean="0">
                <a:sym typeface="Symbol"/>
              </a:rPr>
              <a:t>H</a:t>
            </a:r>
            <a:r>
              <a:rPr dirty="0" sz="2600" lang="en-US" smtClean="0">
                <a:sym typeface="Symbol"/>
              </a:rPr>
              <a:t>    </a:t>
            </a:r>
            <a:r>
              <a:rPr dirty="0" sz="2600" i="1" lang="en-US" smtClean="0">
                <a:sym typeface="Symbol"/>
              </a:rPr>
              <a:t>ab</a:t>
            </a:r>
            <a:r>
              <a:rPr baseline="30000" dirty="0" sz="2600" lang="en-US" smtClean="0">
                <a:sym typeface="Symbol"/>
              </a:rPr>
              <a:t>-1</a:t>
            </a:r>
            <a:r>
              <a:rPr dirty="0" sz="2600" lang="en-US" smtClean="0">
                <a:sym typeface="Symbol"/>
              </a:rPr>
              <a:t>H</a:t>
            </a:r>
          </a:p>
          <a:p>
            <a:r>
              <a:rPr dirty="0" sz="2600" lang="en-US" smtClean="0"/>
              <a:t>To prove H is a subgroup of G</a:t>
            </a:r>
            <a:r>
              <a:rPr dirty="0" sz="2800" lang="en-US" smtClean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extBox 1"/>
          <p:cNvSpPr txBox="1"/>
          <p:nvPr/>
        </p:nvSpPr>
        <p:spPr>
          <a:xfrm>
            <a:off x="457200" y="304800"/>
            <a:ext cx="8077201" cy="53746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600" lang="en-US" smtClean="0"/>
              <a:t>Clearly associative law holds in H, as it holds in G and elements of H are also elements of G.</a:t>
            </a:r>
          </a:p>
          <a:p>
            <a:r>
              <a:rPr dirty="0" sz="2600" lang="en-US" smtClean="0"/>
              <a:t> Further</a:t>
            </a:r>
          </a:p>
          <a:p>
            <a:r>
              <a:rPr dirty="0" sz="2600" lang="en-US" smtClean="0"/>
              <a:t>    </a:t>
            </a:r>
            <a:r>
              <a:rPr dirty="0" sz="2600" lang="en-US" smtClean="0">
                <a:sym typeface="Symbol"/>
              </a:rPr>
              <a:t> </a:t>
            </a:r>
            <a:r>
              <a:rPr dirty="0" sz="2600" i="1" lang="en-US" smtClean="0">
                <a:sym typeface="Symbol"/>
              </a:rPr>
              <a:t>a</a:t>
            </a:r>
            <a:r>
              <a:rPr dirty="0" sz="2600" lang="en-US" smtClean="0">
                <a:sym typeface="Symbol"/>
              </a:rPr>
              <a:t>  H  </a:t>
            </a:r>
            <a:r>
              <a:rPr dirty="0" sz="2600" i="1" lang="en-US" err="1" smtClean="0">
                <a:sym typeface="Symbol"/>
              </a:rPr>
              <a:t>a,a</a:t>
            </a:r>
            <a:r>
              <a:rPr dirty="0" sz="2600" lang="en-US" smtClean="0">
                <a:sym typeface="Symbol"/>
              </a:rPr>
              <a:t>,  H  </a:t>
            </a:r>
            <a:r>
              <a:rPr dirty="0" sz="2600" i="1" lang="en-US" smtClean="0">
                <a:sym typeface="Symbol"/>
              </a:rPr>
              <a:t>a,a</a:t>
            </a:r>
            <a:r>
              <a:rPr baseline="30000" dirty="0" sz="2600" lang="en-US" smtClean="0">
                <a:sym typeface="Symbol"/>
              </a:rPr>
              <a:t>-1</a:t>
            </a:r>
            <a:r>
              <a:rPr dirty="0" sz="2600" lang="en-US" smtClean="0">
                <a:sym typeface="Symbol"/>
              </a:rPr>
              <a:t>H   </a:t>
            </a:r>
            <a:r>
              <a:rPr dirty="0" sz="2600" i="1" lang="en-US" smtClean="0">
                <a:sym typeface="Symbol"/>
              </a:rPr>
              <a:t>e</a:t>
            </a:r>
            <a:r>
              <a:rPr dirty="0" sz="2600" lang="en-US" smtClean="0">
                <a:sym typeface="Symbol"/>
              </a:rPr>
              <a:t> H</a:t>
            </a:r>
          </a:p>
          <a:p>
            <a:r>
              <a:rPr dirty="0" sz="2600" i="1" lang="en-US" smtClean="0">
                <a:sym typeface="Symbol"/>
              </a:rPr>
              <a:t>i.e., </a:t>
            </a:r>
            <a:r>
              <a:rPr dirty="0" sz="2600" lang="en-US" smtClean="0">
                <a:sym typeface="Symbol"/>
              </a:rPr>
              <a:t>identity element exists in H.</a:t>
            </a:r>
          </a:p>
          <a:p>
            <a:r>
              <a:rPr dirty="0" sz="2600" lang="en-US" smtClean="0">
                <a:sym typeface="Symbol"/>
              </a:rPr>
              <a:t>Now  </a:t>
            </a:r>
            <a:r>
              <a:rPr dirty="0" sz="2600" i="1" lang="en-US" err="1" smtClean="0">
                <a:sym typeface="Symbol"/>
              </a:rPr>
              <a:t>e,a</a:t>
            </a:r>
            <a:r>
              <a:rPr dirty="0" sz="2600" lang="en-US" smtClean="0">
                <a:sym typeface="Symbol"/>
              </a:rPr>
              <a:t>  H    </a:t>
            </a:r>
            <a:r>
              <a:rPr dirty="0" sz="2600" i="1" lang="en-US" smtClean="0">
                <a:sym typeface="Symbol"/>
              </a:rPr>
              <a:t>ea</a:t>
            </a:r>
            <a:r>
              <a:rPr baseline="30000" dirty="0" sz="2600" i="1" lang="en-US" smtClean="0">
                <a:sym typeface="Symbol"/>
              </a:rPr>
              <a:t>-</a:t>
            </a:r>
            <a:r>
              <a:rPr baseline="30000" dirty="0" sz="2600" lang="en-US" smtClean="0">
                <a:sym typeface="Symbol"/>
              </a:rPr>
              <a:t>1</a:t>
            </a:r>
            <a:r>
              <a:rPr dirty="0" sz="2600" lang="en-US" smtClean="0">
                <a:sym typeface="Symbol"/>
              </a:rPr>
              <a:t>H     </a:t>
            </a:r>
            <a:r>
              <a:rPr dirty="0" sz="2600" i="1" lang="en-US" smtClean="0">
                <a:sym typeface="Symbol"/>
              </a:rPr>
              <a:t>a</a:t>
            </a:r>
            <a:r>
              <a:rPr baseline="30000" dirty="0" sz="2600" lang="en-US" smtClean="0">
                <a:sym typeface="Symbol"/>
              </a:rPr>
              <a:t>-1</a:t>
            </a:r>
            <a:r>
              <a:rPr dirty="0" sz="2600" lang="en-US" smtClean="0">
                <a:sym typeface="Symbol"/>
              </a:rPr>
              <a:t>H</a:t>
            </a:r>
          </a:p>
          <a:p>
            <a:r>
              <a:rPr dirty="0" sz="2600" lang="en-US" smtClean="0">
                <a:sym typeface="Symbol"/>
              </a:rPr>
              <a:t>    </a:t>
            </a:r>
            <a:r>
              <a:rPr dirty="0" sz="2600" i="1" lang="en-US" smtClean="0">
                <a:sym typeface="Symbol"/>
              </a:rPr>
              <a:t>a</a:t>
            </a:r>
            <a:r>
              <a:rPr dirty="0" sz="2600" lang="en-US" smtClean="0">
                <a:sym typeface="Symbol"/>
              </a:rPr>
              <a:t>  H      </a:t>
            </a:r>
            <a:r>
              <a:rPr dirty="0" sz="2600" i="1" lang="en-US" smtClean="0">
                <a:sym typeface="Symbol"/>
              </a:rPr>
              <a:t>a</a:t>
            </a:r>
            <a:r>
              <a:rPr baseline="30000" dirty="0" sz="2600" lang="en-US" smtClean="0">
                <a:sym typeface="Symbol"/>
              </a:rPr>
              <a:t>-1</a:t>
            </a:r>
            <a:r>
              <a:rPr dirty="0" sz="2600" lang="en-US" smtClean="0">
                <a:sym typeface="Symbol"/>
              </a:rPr>
              <a:t>H  </a:t>
            </a:r>
            <a:r>
              <a:rPr dirty="0" sz="2600" i="1" lang="en-US" smtClean="0">
                <a:sym typeface="Symbol"/>
              </a:rPr>
              <a:t>i.e., </a:t>
            </a:r>
            <a:r>
              <a:rPr dirty="0" sz="2600" lang="en-US" smtClean="0">
                <a:sym typeface="Symbol"/>
              </a:rPr>
              <a:t>inverse are there in H.</a:t>
            </a:r>
          </a:p>
          <a:p>
            <a:r>
              <a:rPr dirty="0" sz="2600" lang="en-US" smtClean="0">
                <a:sym typeface="Symbol"/>
              </a:rPr>
              <a:t>Also   </a:t>
            </a:r>
            <a:r>
              <a:rPr dirty="0" sz="2600" i="1" lang="en-US" err="1" smtClean="0">
                <a:sym typeface="Symbol"/>
              </a:rPr>
              <a:t>a,b</a:t>
            </a:r>
            <a:r>
              <a:rPr dirty="0" sz="2600" lang="en-US" err="1" smtClean="0">
                <a:sym typeface="Symbol"/>
              </a:rPr>
              <a:t>H</a:t>
            </a:r>
            <a:r>
              <a:rPr dirty="0" sz="2600" lang="en-US" smtClean="0">
                <a:sym typeface="Symbol"/>
              </a:rPr>
              <a:t>   </a:t>
            </a:r>
            <a:r>
              <a:rPr dirty="0" sz="2600" i="1" lang="en-US" smtClean="0">
                <a:sym typeface="Symbol"/>
              </a:rPr>
              <a:t>a,b</a:t>
            </a:r>
            <a:r>
              <a:rPr baseline="30000" dirty="0" sz="2600" lang="en-US" smtClean="0">
                <a:sym typeface="Symbol"/>
              </a:rPr>
              <a:t>-1</a:t>
            </a:r>
            <a:r>
              <a:rPr dirty="0" sz="2600" lang="en-US" smtClean="0">
                <a:sym typeface="Symbol"/>
              </a:rPr>
              <a:t>H  </a:t>
            </a:r>
          </a:p>
          <a:p>
            <a:r>
              <a:rPr dirty="0" sz="2600" lang="en-US" smtClean="0">
                <a:sym typeface="Symbol"/>
              </a:rPr>
              <a:t>   </a:t>
            </a:r>
            <a:r>
              <a:rPr dirty="0" sz="2600" i="1" lang="en-US" smtClean="0">
                <a:sym typeface="Symbol"/>
              </a:rPr>
              <a:t>a(b</a:t>
            </a:r>
            <a:r>
              <a:rPr baseline="30000" dirty="0" sz="2600" i="1" lang="en-US" smtClean="0">
                <a:sym typeface="Symbol"/>
              </a:rPr>
              <a:t>-</a:t>
            </a:r>
            <a:r>
              <a:rPr baseline="30000" dirty="0" sz="2600" lang="en-US" smtClean="0">
                <a:sym typeface="Symbol"/>
              </a:rPr>
              <a:t>1</a:t>
            </a:r>
            <a:r>
              <a:rPr dirty="0" sz="2600" lang="en-US" smtClean="0">
                <a:sym typeface="Symbol"/>
              </a:rPr>
              <a:t>)</a:t>
            </a:r>
            <a:r>
              <a:rPr baseline="30000" dirty="0" sz="2600" lang="en-US" smtClean="0">
                <a:sym typeface="Symbol"/>
              </a:rPr>
              <a:t>-1</a:t>
            </a:r>
            <a:r>
              <a:rPr dirty="0" sz="2600" lang="en-US" smtClean="0">
                <a:sym typeface="Symbol"/>
              </a:rPr>
              <a:t>H</a:t>
            </a:r>
          </a:p>
          <a:p>
            <a:r>
              <a:rPr dirty="0" sz="2600" lang="en-US" smtClean="0">
                <a:sym typeface="Symbol"/>
              </a:rPr>
              <a:t>   </a:t>
            </a:r>
            <a:r>
              <a:rPr dirty="0" sz="2600" i="1" lang="en-US" err="1" smtClean="0">
                <a:sym typeface="Symbol"/>
              </a:rPr>
              <a:t>ab</a:t>
            </a:r>
            <a:r>
              <a:rPr dirty="0" sz="2600" lang="en-US" err="1" smtClean="0">
                <a:sym typeface="Symbol"/>
              </a:rPr>
              <a:t>H</a:t>
            </a:r>
            <a:r>
              <a:rPr dirty="0" sz="2600" lang="en-US" smtClean="0">
                <a:sym typeface="Symbol"/>
              </a:rPr>
              <a:t>.</a:t>
            </a:r>
          </a:p>
          <a:p>
            <a:r>
              <a:rPr dirty="0" sz="2600" lang="en-US" smtClean="0">
                <a:sym typeface="Symbol"/>
              </a:rPr>
              <a:t>  Closure property holds in H.</a:t>
            </a:r>
          </a:p>
          <a:p>
            <a:r>
              <a:rPr dirty="0" sz="2600" lang="en-US" smtClean="0">
                <a:sym typeface="Symbol"/>
              </a:rPr>
              <a:t>  H is a group itself under the operation of G.</a:t>
            </a:r>
          </a:p>
          <a:p>
            <a:r>
              <a:rPr dirty="0" sz="2600" lang="en-US" smtClean="0"/>
              <a:t>Hence H is a subgroup of G.</a:t>
            </a:r>
            <a:endParaRPr dirty="0" sz="2600" lang="en-US"/>
          </a:p>
        </p:txBody>
      </p:sp>
      <p:cxnSp>
        <p:nvCxnSpPr>
          <p:cNvPr id="3145730" name="Straight Connector 3"/>
          <p:cNvCxnSpPr>
            <a:cxnSpLocks/>
          </p:cNvCxnSpPr>
          <p:nvPr/>
        </p:nvCxnSpPr>
        <p:spPr>
          <a:xfrm>
            <a:off x="1066800" y="6019800"/>
            <a:ext cx="6172200" cy="0"/>
          </a:xfrm>
          <a:prstGeom prst="line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extBox 2"/>
          <p:cNvSpPr txBox="1"/>
          <p:nvPr/>
        </p:nvSpPr>
        <p:spPr>
          <a:xfrm>
            <a:off x="1371600" y="304800"/>
            <a:ext cx="5867400" cy="615553"/>
          </a:xfrm>
          <a:prstGeom prst="rect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wrap="square">
            <a:spAutoFit/>
          </a:bodyPr>
          <a:p>
            <a:pPr algn="ctr"/>
            <a:r>
              <a:rPr b="1" dirty="0" sz="3400" lang="en-US" u="sng" smtClean="0">
                <a:sym typeface="Symbol"/>
              </a:rPr>
              <a:t>CENTRE OF A GROUP</a:t>
            </a:r>
          </a:p>
        </p:txBody>
      </p:sp>
      <p:sp>
        <p:nvSpPr>
          <p:cNvPr id="1048633" name="TextBox 3"/>
          <p:cNvSpPr txBox="1"/>
          <p:nvPr/>
        </p:nvSpPr>
        <p:spPr>
          <a:xfrm>
            <a:off x="533400" y="1295400"/>
            <a:ext cx="8077199" cy="452374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800" lang="en-US" u="sng" smtClean="0"/>
              <a:t>Definition.</a:t>
            </a:r>
            <a:r>
              <a:rPr b="1" dirty="0" sz="2800" lang="en-US" smtClean="0"/>
              <a:t> </a:t>
            </a:r>
            <a:r>
              <a:rPr dirty="0" sz="2600" lang="en-US" smtClean="0"/>
              <a:t>The centre of a group G is denoted by Z(G) or C(G) or Z and </a:t>
            </a:r>
            <a:r>
              <a:rPr dirty="0" sz="2600" lang="en-US" err="1" smtClean="0"/>
              <a:t>os</a:t>
            </a:r>
            <a:r>
              <a:rPr dirty="0" sz="2600" lang="en-US" smtClean="0"/>
              <a:t> defined as </a:t>
            </a:r>
          </a:p>
          <a:p>
            <a:r>
              <a:rPr b="1" dirty="0" sz="2600" lang="en-US" smtClean="0"/>
              <a:t>      Z =C(G) =Z(G) = {</a:t>
            </a:r>
            <a:r>
              <a:rPr b="1" dirty="0" sz="2600" i="1" lang="en-US" err="1" smtClean="0"/>
              <a:t>g</a:t>
            </a:r>
            <a:r>
              <a:rPr b="1" dirty="0" sz="2600" lang="en-US" err="1" smtClean="0">
                <a:sym typeface="Symbol"/>
              </a:rPr>
              <a:t>G</a:t>
            </a:r>
            <a:r>
              <a:rPr b="1" dirty="0" sz="2600" lang="en-US" smtClean="0">
                <a:sym typeface="Symbol"/>
              </a:rPr>
              <a:t> |</a:t>
            </a:r>
            <a:r>
              <a:rPr b="1" dirty="0" sz="2600" i="1" lang="en-US" err="1" smtClean="0">
                <a:sym typeface="Symbol"/>
              </a:rPr>
              <a:t>gx</a:t>
            </a:r>
            <a:r>
              <a:rPr b="1" dirty="0" sz="2600" lang="en-US" smtClean="0">
                <a:sym typeface="Symbol"/>
              </a:rPr>
              <a:t>=</a:t>
            </a:r>
            <a:r>
              <a:rPr b="1" dirty="0" sz="2600" i="1" lang="en-US" err="1" smtClean="0">
                <a:sym typeface="Symbol"/>
              </a:rPr>
              <a:t>xg</a:t>
            </a:r>
            <a:r>
              <a:rPr b="1" dirty="0" sz="2600" lang="en-US" smtClean="0">
                <a:sym typeface="Symbol"/>
              </a:rPr>
              <a:t>|,  </a:t>
            </a:r>
            <a:r>
              <a:rPr b="1" dirty="0" sz="2600" i="1" lang="en-US" err="1" smtClean="0">
                <a:sym typeface="Symbol"/>
              </a:rPr>
              <a:t>x</a:t>
            </a:r>
            <a:r>
              <a:rPr b="1" dirty="0" sz="2600" lang="en-US" err="1" smtClean="0">
                <a:sym typeface="Symbol"/>
              </a:rPr>
              <a:t>G</a:t>
            </a:r>
            <a:r>
              <a:rPr b="1" dirty="0" sz="2600" lang="en-US" smtClean="0">
                <a:sym typeface="Symbol"/>
              </a:rPr>
              <a:t>}</a:t>
            </a:r>
          </a:p>
          <a:p>
            <a:endParaRPr b="1" dirty="0" sz="2600" lang="en-US" smtClean="0">
              <a:sym typeface="Symbol"/>
            </a:endParaRPr>
          </a:p>
          <a:p>
            <a:r>
              <a:rPr b="1" dirty="0" sz="2600" lang="en-US" u="sng" smtClean="0">
                <a:sym typeface="Symbol"/>
              </a:rPr>
              <a:t>THEOREM. </a:t>
            </a:r>
            <a:r>
              <a:rPr b="1" dirty="0" sz="2600" lang="en-US" smtClean="0">
                <a:sym typeface="Symbol"/>
              </a:rPr>
              <a:t>The centre Z(G) of a group G is a subgroup of G.</a:t>
            </a:r>
          </a:p>
          <a:p>
            <a:endParaRPr b="1" dirty="0" sz="900" lang="en-US" smtClean="0">
              <a:sym typeface="Symbol"/>
            </a:endParaRPr>
          </a:p>
          <a:p>
            <a:r>
              <a:rPr b="1" dirty="0" sz="2600" lang="en-US" smtClean="0"/>
              <a:t>Proof.</a:t>
            </a:r>
            <a:r>
              <a:rPr dirty="0" sz="2600" lang="en-US" smtClean="0"/>
              <a:t>  Let Z(G) = {</a:t>
            </a:r>
            <a:r>
              <a:rPr dirty="0" sz="2600" i="1" lang="en-US" err="1" smtClean="0"/>
              <a:t>g</a:t>
            </a:r>
            <a:r>
              <a:rPr dirty="0" sz="2600" lang="en-US" err="1" smtClean="0">
                <a:sym typeface="Symbol"/>
              </a:rPr>
              <a:t>G</a:t>
            </a:r>
            <a:r>
              <a:rPr dirty="0" sz="2600" lang="en-US" smtClean="0">
                <a:sym typeface="Symbol"/>
              </a:rPr>
              <a:t> |</a:t>
            </a:r>
            <a:r>
              <a:rPr dirty="0" sz="2600" i="1" lang="en-US" err="1" smtClean="0">
                <a:sym typeface="Symbol"/>
              </a:rPr>
              <a:t>gx</a:t>
            </a:r>
            <a:r>
              <a:rPr dirty="0" sz="2600" i="1" lang="en-US" smtClean="0">
                <a:sym typeface="Symbol"/>
              </a:rPr>
              <a:t>=</a:t>
            </a:r>
            <a:r>
              <a:rPr dirty="0" sz="2600" i="1" lang="en-US" err="1" smtClean="0">
                <a:sym typeface="Symbol"/>
              </a:rPr>
              <a:t>xg</a:t>
            </a:r>
            <a:r>
              <a:rPr dirty="0" sz="2600" lang="en-US" smtClean="0">
                <a:sym typeface="Symbol"/>
              </a:rPr>
              <a:t>|,  </a:t>
            </a:r>
            <a:r>
              <a:rPr dirty="0" sz="2600" i="1" lang="en-US" err="1" smtClean="0">
                <a:sym typeface="Symbol"/>
              </a:rPr>
              <a:t>x</a:t>
            </a:r>
            <a:r>
              <a:rPr dirty="0" sz="2600" lang="en-US" err="1" smtClean="0">
                <a:sym typeface="Symbol"/>
              </a:rPr>
              <a:t>G</a:t>
            </a:r>
            <a:r>
              <a:rPr dirty="0" sz="2600" lang="en-US" smtClean="0">
                <a:sym typeface="Symbol"/>
              </a:rPr>
              <a:t>} be the centre of a group G.</a:t>
            </a:r>
          </a:p>
          <a:p>
            <a:r>
              <a:rPr dirty="0" sz="2600" lang="en-US" smtClean="0">
                <a:sym typeface="Symbol"/>
              </a:rPr>
              <a:t>Clearly Z(G) 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⊆ G</a:t>
            </a:r>
            <a:r>
              <a:rPr dirty="0" sz="2600" lang="en-US" smtClean="0">
                <a:latin typeface="Arial Unicode MS"/>
                <a:ea typeface="Arial Unicode MS"/>
                <a:cs typeface="Arial Unicode MS"/>
                <a:sym typeface="Symbol"/>
              </a:rPr>
              <a:t>. </a:t>
            </a:r>
            <a:endParaRPr dirty="0" sz="2600" lang="en-US" smtClean="0">
              <a:ea typeface="Arial Unicode MS"/>
              <a:cs typeface="Arial Unicode MS"/>
              <a:sym typeface="Symbol"/>
            </a:endParaRPr>
          </a:p>
          <a:p>
            <a:r>
              <a:rPr dirty="0" sz="2600" lang="en-US" smtClean="0">
                <a:ea typeface="Arial Unicode MS"/>
                <a:cs typeface="Arial Unicode MS"/>
                <a:sym typeface="Symbol"/>
              </a:rPr>
              <a:t>Since 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ex 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= </a:t>
            </a:r>
            <a:r>
              <a:rPr dirty="0" sz="2600" i="1" lang="en-US" err="1" smtClean="0">
                <a:ea typeface="Arial Unicode MS"/>
                <a:cs typeface="Arial Unicode MS"/>
                <a:sym typeface="Symbol"/>
              </a:rPr>
              <a:t>xe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,  </a:t>
            </a:r>
            <a:r>
              <a:rPr dirty="0" sz="2600" i="1" lang="en-US" err="1" smtClean="0">
                <a:ea typeface="Arial Unicode MS"/>
                <a:cs typeface="Arial Unicode MS"/>
                <a:sym typeface="Symbol"/>
              </a:rPr>
              <a:t>x</a:t>
            </a:r>
            <a:r>
              <a:rPr dirty="0" sz="2600" lang="en-US" err="1" smtClean="0">
                <a:ea typeface="Arial Unicode MS"/>
                <a:cs typeface="Arial Unicode MS"/>
                <a:sym typeface="Symbol"/>
              </a:rPr>
              <a:t>G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     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</a:t>
            </a:r>
            <a:r>
              <a:rPr dirty="0" sz="2600" i="1" lang="en-US" err="1" smtClean="0">
                <a:ea typeface="Arial Unicode MS"/>
                <a:cs typeface="Arial Unicode MS"/>
                <a:sym typeface="Symbol"/>
              </a:rPr>
              <a:t>e</a:t>
            </a:r>
            <a:r>
              <a:rPr dirty="0" sz="2600" lang="en-US" err="1" smtClean="0">
                <a:ea typeface="Arial Unicode MS"/>
                <a:cs typeface="Arial Unicode MS"/>
                <a:sym typeface="Symbol"/>
              </a:rPr>
              <a:t>Z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(G).</a:t>
            </a:r>
          </a:p>
          <a:p>
            <a:r>
              <a:rPr dirty="0" sz="2600" lang="en-US" smtClean="0">
                <a:ea typeface="Arial Unicode MS"/>
                <a:cs typeface="Arial Unicode MS"/>
                <a:sym typeface="Symbol"/>
              </a:rPr>
              <a:t>Therefore, Z(G) is a non-empty subset of G.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extBox 1"/>
          <p:cNvSpPr txBox="1"/>
          <p:nvPr/>
        </p:nvSpPr>
        <p:spPr>
          <a:xfrm>
            <a:off x="457200" y="533400"/>
            <a:ext cx="8001000" cy="4752339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600" lang="en-US" smtClean="0">
                <a:ea typeface="Arial Unicode MS"/>
                <a:cs typeface="Arial Unicode MS"/>
                <a:sym typeface="Symbol"/>
              </a:rPr>
              <a:t>Let 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, 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2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Z(G) be any two elements, then</a:t>
            </a:r>
          </a:p>
          <a:p>
            <a:endParaRPr dirty="0" sz="800" lang="en-US" smtClean="0">
              <a:ea typeface="Arial Unicode MS"/>
              <a:cs typeface="Arial Unicode MS"/>
              <a:sym typeface="Symbol"/>
            </a:endParaRPr>
          </a:p>
          <a:p>
            <a:r>
              <a:rPr dirty="0" sz="2600" lang="en-US" smtClean="0">
                <a:ea typeface="Arial Unicode MS"/>
                <a:cs typeface="Arial Unicode MS"/>
                <a:sym typeface="Symbol"/>
              </a:rPr>
              <a:t>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1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x 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= 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x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   and 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2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x 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= 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x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2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 , </a:t>
            </a:r>
            <a:r>
              <a:rPr dirty="0" sz="2600" i="1" lang="en-US" err="1" smtClean="0">
                <a:ea typeface="Arial Unicode MS"/>
                <a:cs typeface="Arial Unicode MS"/>
                <a:sym typeface="Symbol"/>
              </a:rPr>
              <a:t>x</a:t>
            </a:r>
            <a:r>
              <a:rPr dirty="0" sz="2600" lang="en-US" err="1" smtClean="0">
                <a:ea typeface="Arial Unicode MS"/>
                <a:cs typeface="Arial Unicode MS"/>
                <a:sym typeface="Symbol"/>
              </a:rPr>
              <a:t>G</a:t>
            </a:r>
            <a:endParaRPr dirty="0" sz="2600" lang="en-US" smtClean="0">
              <a:ea typeface="Arial Unicode MS"/>
              <a:cs typeface="Arial Unicode MS"/>
              <a:sym typeface="Symbol"/>
            </a:endParaRPr>
          </a:p>
          <a:p>
            <a:endParaRPr dirty="0" sz="800" lang="en-US" smtClean="0">
              <a:ea typeface="Arial Unicode MS"/>
              <a:cs typeface="Arial Unicode MS"/>
              <a:sym typeface="Symbol"/>
            </a:endParaRPr>
          </a:p>
          <a:p>
            <a:r>
              <a:rPr b="1" dirty="0" sz="2600" lang="en-US" smtClean="0">
                <a:ea typeface="Arial Unicode MS"/>
                <a:cs typeface="Arial Unicode MS"/>
                <a:sym typeface="Symbol"/>
              </a:rPr>
              <a:t>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 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x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2</a:t>
            </a:r>
            <a:r>
              <a:rPr baseline="30000" dirty="0" sz="2600" lang="en-US" smtClean="0">
                <a:ea typeface="Arial Unicode MS"/>
                <a:cs typeface="Arial Unicode MS"/>
                <a:sym typeface="Symbol"/>
              </a:rPr>
              <a:t>-1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= 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2</a:t>
            </a:r>
            <a:r>
              <a:rPr baseline="30000" dirty="0" sz="2600" lang="en-US" smtClean="0">
                <a:ea typeface="Arial Unicode MS"/>
                <a:cs typeface="Arial Unicode MS"/>
                <a:sym typeface="Symbol"/>
              </a:rPr>
              <a:t>-1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x </a:t>
            </a:r>
          </a:p>
          <a:p>
            <a:endParaRPr dirty="0" sz="800" lang="en-US" smtClean="0">
              <a:ea typeface="Arial Unicode MS"/>
              <a:cs typeface="Arial Unicode MS"/>
              <a:sym typeface="Symbol"/>
            </a:endParaRPr>
          </a:p>
          <a:p>
            <a:r>
              <a:rPr dirty="0" sz="2600" lang="en-US" smtClean="0">
                <a:ea typeface="Arial Unicode MS"/>
                <a:cs typeface="Arial Unicode MS"/>
                <a:sym typeface="Symbol"/>
              </a:rPr>
              <a:t>Now, 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x(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2</a:t>
            </a:r>
            <a:r>
              <a:rPr baseline="30000" dirty="0" sz="2600" lang="en-US" smtClean="0">
                <a:ea typeface="Arial Unicode MS"/>
                <a:cs typeface="Arial Unicode MS"/>
                <a:sym typeface="Symbol"/>
              </a:rPr>
              <a:t>-1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) =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 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(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x 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)g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2</a:t>
            </a:r>
            <a:r>
              <a:rPr baseline="30000" dirty="0" sz="2600" lang="en-US" smtClean="0">
                <a:ea typeface="Arial Unicode MS"/>
                <a:cs typeface="Arial Unicode MS"/>
                <a:sym typeface="Symbol"/>
              </a:rPr>
              <a:t>-1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= (g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x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) 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2</a:t>
            </a:r>
            <a:r>
              <a:rPr baseline="30000" dirty="0" sz="2600" lang="en-US" smtClean="0">
                <a:ea typeface="Arial Unicode MS"/>
                <a:cs typeface="Arial Unicode MS"/>
                <a:sym typeface="Symbol"/>
              </a:rPr>
              <a:t>-1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= 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(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x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2</a:t>
            </a:r>
            <a:r>
              <a:rPr baseline="30000" dirty="0" sz="2600" lang="en-US" smtClean="0">
                <a:ea typeface="Arial Unicode MS"/>
                <a:cs typeface="Arial Unicode MS"/>
                <a:sym typeface="Symbol"/>
              </a:rPr>
              <a:t>-1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)</a:t>
            </a:r>
          </a:p>
          <a:p>
            <a:r>
              <a:rPr dirty="0" sz="2600" lang="en-US" smtClean="0">
                <a:ea typeface="Arial Unicode MS"/>
                <a:cs typeface="Arial Unicode MS"/>
                <a:sym typeface="Symbol"/>
              </a:rPr>
              <a:t>                       = 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(g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2</a:t>
            </a:r>
            <a:r>
              <a:rPr baseline="30000" dirty="0" sz="2600" lang="en-US" smtClean="0">
                <a:ea typeface="Arial Unicode MS"/>
                <a:cs typeface="Arial Unicode MS"/>
                <a:sym typeface="Symbol"/>
              </a:rPr>
              <a:t>-1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x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) =  (g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2</a:t>
            </a:r>
            <a:r>
              <a:rPr baseline="30000" dirty="0" sz="2600" lang="en-US" smtClean="0">
                <a:ea typeface="Arial Unicode MS"/>
                <a:cs typeface="Arial Unicode MS"/>
                <a:sym typeface="Symbol"/>
              </a:rPr>
              <a:t>-1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) 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x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</a:t>
            </a:r>
          </a:p>
          <a:p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i.e., x(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2</a:t>
            </a:r>
            <a:r>
              <a:rPr baseline="30000" dirty="0" sz="2600" lang="en-US" smtClean="0">
                <a:ea typeface="Arial Unicode MS"/>
                <a:cs typeface="Arial Unicode MS"/>
                <a:sym typeface="Symbol"/>
              </a:rPr>
              <a:t>-1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) = (g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2</a:t>
            </a:r>
            <a:r>
              <a:rPr baseline="30000" dirty="0" sz="2600" lang="en-US" smtClean="0">
                <a:ea typeface="Arial Unicode MS"/>
                <a:cs typeface="Arial Unicode MS"/>
                <a:sym typeface="Symbol"/>
              </a:rPr>
              <a:t>-1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) 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x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,     </a:t>
            </a:r>
            <a:r>
              <a:rPr dirty="0" sz="2600" i="1" lang="en-US" err="1" smtClean="0">
                <a:ea typeface="Arial Unicode MS"/>
                <a:cs typeface="Arial Unicode MS"/>
                <a:sym typeface="Symbol"/>
              </a:rPr>
              <a:t>x</a:t>
            </a:r>
            <a:r>
              <a:rPr dirty="0" sz="2600" lang="en-US" err="1" smtClean="0">
                <a:ea typeface="Arial Unicode MS"/>
                <a:cs typeface="Arial Unicode MS"/>
                <a:sym typeface="Symbol"/>
              </a:rPr>
              <a:t>G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.</a:t>
            </a:r>
          </a:p>
          <a:p>
            <a:endParaRPr dirty="0" sz="800" lang="en-US" smtClean="0">
              <a:ea typeface="Arial Unicode MS"/>
              <a:cs typeface="Arial Unicode MS"/>
              <a:sym typeface="Symbol"/>
            </a:endParaRPr>
          </a:p>
          <a:p>
            <a:r>
              <a:rPr dirty="0" sz="2600" lang="en-US" smtClean="0">
                <a:ea typeface="Arial Unicode MS"/>
                <a:cs typeface="Arial Unicode MS"/>
                <a:sym typeface="Symbol"/>
              </a:rPr>
              <a:t>So, 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2</a:t>
            </a:r>
            <a:r>
              <a:rPr baseline="30000" dirty="0" sz="2600" lang="en-US" smtClean="0">
                <a:ea typeface="Arial Unicode MS"/>
                <a:cs typeface="Arial Unicode MS"/>
                <a:sym typeface="Symbol"/>
              </a:rPr>
              <a:t>-1</a:t>
            </a:r>
            <a:r>
              <a:rPr b="1" dirty="0" sz="2600" lang="en-US" smtClean="0">
                <a:ea typeface="Arial Unicode MS"/>
                <a:cs typeface="Arial Unicode MS"/>
                <a:sym typeface="Symbol"/>
              </a:rPr>
              <a:t>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Z(G),   </a:t>
            </a:r>
            <a:r>
              <a:rPr b="1" dirty="0" sz="2600" lang="en-US" smtClean="0">
                <a:ea typeface="Arial Unicode MS"/>
                <a:cs typeface="Arial Unicode MS"/>
                <a:sym typeface="Symbol"/>
              </a:rPr>
              <a:t>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1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, g</a:t>
            </a:r>
            <a:r>
              <a:rPr baseline="-25000" dirty="0" sz="2600" lang="en-US" smtClean="0">
                <a:ea typeface="Arial Unicode MS"/>
                <a:cs typeface="Arial Unicode MS"/>
                <a:sym typeface="Symbol"/>
              </a:rPr>
              <a:t>2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Z(G).</a:t>
            </a:r>
          </a:p>
          <a:p>
            <a:endParaRPr dirty="0" sz="1000" lang="en-US" smtClean="0">
              <a:ea typeface="Arial Unicode MS"/>
              <a:cs typeface="Arial Unicode MS"/>
              <a:sym typeface="Symbol"/>
            </a:endParaRPr>
          </a:p>
          <a:p>
            <a:r>
              <a:rPr dirty="0" sz="2600" lang="en-US" smtClean="0">
                <a:ea typeface="Arial Unicode MS"/>
                <a:cs typeface="Arial Unicode MS"/>
                <a:sym typeface="Symbol"/>
              </a:rPr>
              <a:t>Hence, Z(G) is a subgroup of G.</a:t>
            </a:r>
            <a:endParaRPr dirty="0" sz="2600" lang="en-US" smtClean="0"/>
          </a:p>
        </p:txBody>
      </p:sp>
      <p:cxnSp>
        <p:nvCxnSpPr>
          <p:cNvPr id="3145731" name="Straight Connector 3"/>
          <p:cNvCxnSpPr>
            <a:cxnSpLocks/>
          </p:cNvCxnSpPr>
          <p:nvPr/>
        </p:nvCxnSpPr>
        <p:spPr>
          <a:xfrm>
            <a:off x="1066800" y="5562600"/>
            <a:ext cx="6324600" cy="0"/>
          </a:xfrm>
          <a:prstGeom prst="line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extBox 3"/>
          <p:cNvSpPr txBox="1"/>
          <p:nvPr/>
        </p:nvSpPr>
        <p:spPr>
          <a:xfrm>
            <a:off x="457200" y="228600"/>
            <a:ext cx="7924800" cy="560324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200" lang="en-US" u="sng" smtClean="0">
                <a:solidFill>
                  <a:schemeClr val="accent3">
                    <a:lumMod val="75000"/>
                  </a:schemeClr>
                </a:solidFill>
              </a:rPr>
              <a:t>REMARK</a:t>
            </a:r>
          </a:p>
          <a:p>
            <a:endParaRPr b="1" dirty="0" sz="800" lang="en-US" u="sng" smtClean="0"/>
          </a:p>
          <a:p>
            <a:r>
              <a:rPr b="1" dirty="0" sz="2600" lang="en-US" smtClean="0"/>
              <a:t>G is an </a:t>
            </a:r>
            <a:r>
              <a:rPr b="1" dirty="0" sz="2600" lang="en-US" err="1" smtClean="0"/>
              <a:t>abelian</a:t>
            </a:r>
            <a:r>
              <a:rPr b="1" dirty="0" sz="2600" lang="en-US" smtClean="0"/>
              <a:t> group </a:t>
            </a:r>
            <a:r>
              <a:rPr b="1" dirty="0" sz="2600" lang="en-US" err="1" smtClean="0"/>
              <a:t>iff</a:t>
            </a:r>
            <a:r>
              <a:rPr b="1" dirty="0" sz="2600" lang="en-US" smtClean="0"/>
              <a:t> Z(G) =G.</a:t>
            </a:r>
          </a:p>
          <a:p>
            <a:endParaRPr b="1" dirty="0" sz="800" lang="en-US" smtClean="0"/>
          </a:p>
          <a:p>
            <a:r>
              <a:rPr b="1" dirty="0" sz="2600" lang="en-US" smtClean="0"/>
              <a:t>Proof.</a:t>
            </a:r>
            <a:r>
              <a:rPr dirty="0" sz="2600" lang="en-US" smtClean="0"/>
              <a:t>  Firstly, let Z(G)=G</a:t>
            </a:r>
          </a:p>
          <a:p>
            <a:r>
              <a:rPr dirty="0" sz="2600" i="1" lang="en-US" smtClean="0"/>
              <a:t>i.e.,</a:t>
            </a:r>
            <a:r>
              <a:rPr dirty="0" sz="2600" lang="en-US" smtClean="0"/>
              <a:t>   Z(G) = {</a:t>
            </a:r>
            <a:r>
              <a:rPr dirty="0" sz="2600" i="1" lang="en-US" err="1" smtClean="0"/>
              <a:t>g</a:t>
            </a:r>
            <a:r>
              <a:rPr dirty="0" sz="2600" lang="en-US" err="1" smtClean="0">
                <a:sym typeface="Symbol"/>
              </a:rPr>
              <a:t>G</a:t>
            </a:r>
            <a:r>
              <a:rPr dirty="0" sz="2600" lang="en-US" smtClean="0">
                <a:sym typeface="Symbol"/>
              </a:rPr>
              <a:t> |</a:t>
            </a:r>
            <a:r>
              <a:rPr dirty="0" sz="2600" i="1" lang="en-US" err="1" smtClean="0">
                <a:sym typeface="Symbol"/>
              </a:rPr>
              <a:t>gx</a:t>
            </a:r>
            <a:r>
              <a:rPr dirty="0" sz="2600" lang="en-US" smtClean="0">
                <a:sym typeface="Symbol"/>
              </a:rPr>
              <a:t>=</a:t>
            </a:r>
            <a:r>
              <a:rPr dirty="0" sz="2600" i="1" lang="en-US" err="1" smtClean="0">
                <a:sym typeface="Symbol"/>
              </a:rPr>
              <a:t>xg</a:t>
            </a:r>
            <a:r>
              <a:rPr dirty="0" sz="2600" lang="en-US" smtClean="0">
                <a:sym typeface="Symbol"/>
              </a:rPr>
              <a:t>|,  </a:t>
            </a:r>
            <a:r>
              <a:rPr dirty="0" sz="2600" i="1" lang="en-US" err="1" smtClean="0">
                <a:sym typeface="Symbol"/>
              </a:rPr>
              <a:t>x</a:t>
            </a:r>
            <a:r>
              <a:rPr dirty="0" sz="2600" lang="en-US" err="1" smtClean="0">
                <a:sym typeface="Symbol"/>
              </a:rPr>
              <a:t>G</a:t>
            </a:r>
            <a:r>
              <a:rPr dirty="0" sz="2600" lang="en-US" smtClean="0">
                <a:sym typeface="Symbol"/>
              </a:rPr>
              <a:t>}=G</a:t>
            </a:r>
          </a:p>
          <a:p>
            <a:r>
              <a:rPr dirty="0" sz="2600" lang="en-US" smtClean="0">
                <a:sym typeface="Symbol"/>
              </a:rPr>
              <a:t>  </a:t>
            </a:r>
            <a:r>
              <a:rPr dirty="0" sz="2600" i="1" lang="en-US" err="1" smtClean="0">
                <a:sym typeface="Symbol"/>
              </a:rPr>
              <a:t>xy</a:t>
            </a:r>
            <a:r>
              <a:rPr dirty="0" sz="2600" i="1" lang="en-US" smtClean="0">
                <a:sym typeface="Symbol"/>
              </a:rPr>
              <a:t> </a:t>
            </a:r>
            <a:r>
              <a:rPr dirty="0" sz="2600" lang="en-US" smtClean="0">
                <a:sym typeface="Symbol"/>
              </a:rPr>
              <a:t>= </a:t>
            </a:r>
            <a:r>
              <a:rPr dirty="0" sz="2600" i="1" lang="en-US" err="1" smtClean="0">
                <a:sym typeface="Symbol"/>
              </a:rPr>
              <a:t>yx</a:t>
            </a:r>
            <a:r>
              <a:rPr dirty="0" sz="2600" i="1" lang="en-US" smtClean="0">
                <a:sym typeface="Symbol"/>
              </a:rPr>
              <a:t>     </a:t>
            </a:r>
            <a:r>
              <a:rPr dirty="0" sz="2600" lang="en-US" smtClean="0">
                <a:sym typeface="Symbol"/>
              </a:rPr>
              <a:t> </a:t>
            </a:r>
            <a:r>
              <a:rPr dirty="0" sz="2600" i="1" lang="en-US" err="1" smtClean="0">
                <a:sym typeface="Symbol"/>
              </a:rPr>
              <a:t>x,y</a:t>
            </a:r>
            <a:r>
              <a:rPr dirty="0" sz="2600" lang="en-US" err="1" smtClean="0">
                <a:sym typeface="Symbol"/>
              </a:rPr>
              <a:t>G</a:t>
            </a:r>
            <a:r>
              <a:rPr dirty="0" sz="2600" lang="en-US" smtClean="0">
                <a:sym typeface="Symbol"/>
              </a:rPr>
              <a:t> </a:t>
            </a:r>
          </a:p>
          <a:p>
            <a:r>
              <a:rPr sz="2600" lang="en-US" smtClean="0">
                <a:sym typeface="Symbol"/>
              </a:rPr>
              <a:t>  G </a:t>
            </a:r>
            <a:r>
              <a:rPr dirty="0" sz="2600" lang="en-US" smtClean="0">
                <a:sym typeface="Symbol"/>
              </a:rPr>
              <a:t>is an </a:t>
            </a:r>
            <a:r>
              <a:rPr dirty="0" sz="2600" lang="en-US" err="1" smtClean="0">
                <a:sym typeface="Symbol"/>
              </a:rPr>
              <a:t>abelian</a:t>
            </a:r>
            <a:r>
              <a:rPr dirty="0" sz="2600" lang="en-US" smtClean="0">
                <a:sym typeface="Symbol"/>
              </a:rPr>
              <a:t> group.</a:t>
            </a:r>
          </a:p>
          <a:p>
            <a:r>
              <a:rPr b="1" dirty="0" sz="2600" lang="en-US" smtClean="0">
                <a:sym typeface="Symbol"/>
              </a:rPr>
              <a:t>Conversely, </a:t>
            </a:r>
            <a:r>
              <a:rPr dirty="0" sz="2600" lang="en-US" smtClean="0">
                <a:sym typeface="Symbol"/>
              </a:rPr>
              <a:t>let G be </a:t>
            </a:r>
            <a:r>
              <a:rPr dirty="0" sz="2600" lang="en-US" err="1" smtClean="0">
                <a:sym typeface="Symbol"/>
              </a:rPr>
              <a:t>abelian</a:t>
            </a:r>
            <a:r>
              <a:rPr dirty="0" sz="2600" lang="en-US" smtClean="0">
                <a:sym typeface="Symbol"/>
              </a:rPr>
              <a:t>    </a:t>
            </a:r>
            <a:r>
              <a:rPr dirty="0" sz="2600" i="1" lang="en-US" err="1" smtClean="0">
                <a:sym typeface="Symbol"/>
              </a:rPr>
              <a:t>xy</a:t>
            </a:r>
            <a:r>
              <a:rPr dirty="0" sz="2600" i="1" lang="en-US" smtClean="0">
                <a:sym typeface="Symbol"/>
              </a:rPr>
              <a:t>=</a:t>
            </a:r>
            <a:r>
              <a:rPr dirty="0" sz="2600" i="1" lang="en-US" err="1" smtClean="0">
                <a:sym typeface="Symbol"/>
              </a:rPr>
              <a:t>yx</a:t>
            </a:r>
            <a:r>
              <a:rPr dirty="0" sz="2600" lang="en-US" smtClean="0">
                <a:sym typeface="Symbol"/>
              </a:rPr>
              <a:t>,  </a:t>
            </a:r>
            <a:r>
              <a:rPr dirty="0" sz="2600" i="1" lang="en-US" err="1" smtClean="0">
                <a:sym typeface="Symbol"/>
              </a:rPr>
              <a:t>x,y</a:t>
            </a:r>
            <a:r>
              <a:rPr dirty="0" sz="2600" lang="en-US" err="1" smtClean="0">
                <a:sym typeface="Symbol"/>
              </a:rPr>
              <a:t>G</a:t>
            </a:r>
            <a:r>
              <a:rPr dirty="0" sz="2600" lang="en-US" smtClean="0">
                <a:sym typeface="Symbol"/>
              </a:rPr>
              <a:t>. To show that   Z(G)=G.</a:t>
            </a:r>
          </a:p>
          <a:p>
            <a:r>
              <a:rPr dirty="0" sz="2600" lang="en-US" smtClean="0">
                <a:sym typeface="Symbol"/>
              </a:rPr>
              <a:t>Since Z(G) is a subgroup of G       Z(G)</a:t>
            </a:r>
            <a:r>
              <a:rPr dirty="0" sz="2600" lang="en-US" smtClean="0">
                <a:latin typeface="Arial Unicode MS"/>
                <a:ea typeface="Arial Unicode MS"/>
                <a:cs typeface="Arial Unicode MS"/>
                <a:sym typeface="Symbol"/>
              </a:rPr>
              <a:t>⊆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G</a:t>
            </a:r>
            <a:r>
              <a:rPr dirty="0" sz="2600" lang="en-US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</a:p>
          <a:p>
            <a:r>
              <a:rPr dirty="0" sz="2600" lang="en-US" smtClean="0">
                <a:ea typeface="Arial Unicode MS"/>
                <a:cs typeface="Arial Unicode MS"/>
                <a:sym typeface="Symbol"/>
              </a:rPr>
              <a:t>Now, let </a:t>
            </a:r>
            <a:r>
              <a:rPr dirty="0" sz="2600" i="1" lang="en-US" err="1" smtClean="0">
                <a:ea typeface="Arial Unicode MS"/>
                <a:cs typeface="Arial Unicode MS"/>
                <a:sym typeface="Symbol"/>
              </a:rPr>
              <a:t>x</a:t>
            </a:r>
            <a:r>
              <a:rPr dirty="0" sz="2600" lang="en-US" err="1" smtClean="0">
                <a:latin typeface="Arial Unicode MS"/>
                <a:ea typeface="Arial Unicode MS"/>
                <a:cs typeface="Arial Unicode MS"/>
                <a:sym typeface="Symbol"/>
              </a:rPr>
              <a:t></a:t>
            </a:r>
            <a:r>
              <a:rPr dirty="0" sz="2600" lang="en-US" err="1" smtClean="0">
                <a:ea typeface="Arial Unicode MS"/>
                <a:cs typeface="Arial Unicode MS"/>
                <a:sym typeface="Symbol"/>
              </a:rPr>
              <a:t>G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be any element</a:t>
            </a:r>
          </a:p>
          <a:p>
            <a:r>
              <a:rPr dirty="0" sz="2600" lang="en-US" smtClean="0">
                <a:latin typeface="Arial Unicode MS"/>
                <a:ea typeface="Arial Unicode MS"/>
                <a:cs typeface="Arial Unicode MS"/>
                <a:sym typeface="Symbol"/>
              </a:rPr>
              <a:t>∵     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G is </a:t>
            </a:r>
            <a:r>
              <a:rPr dirty="0" sz="2600" lang="en-US" err="1" smtClean="0">
                <a:ea typeface="Arial Unicode MS"/>
                <a:cs typeface="Arial Unicode MS"/>
                <a:sym typeface="Symbol"/>
              </a:rPr>
              <a:t>abelian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       </a:t>
            </a:r>
            <a:r>
              <a:rPr dirty="0" sz="2600" i="1" lang="en-US" err="1" smtClean="0">
                <a:ea typeface="Arial Unicode MS"/>
                <a:cs typeface="Arial Unicode MS"/>
                <a:sym typeface="Symbol"/>
              </a:rPr>
              <a:t>xy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=</a:t>
            </a:r>
            <a:r>
              <a:rPr dirty="0" sz="2600" i="1" lang="en-US" err="1" smtClean="0">
                <a:ea typeface="Arial Unicode MS"/>
                <a:cs typeface="Arial Unicode MS"/>
                <a:sym typeface="Symbol"/>
              </a:rPr>
              <a:t>yx</a:t>
            </a:r>
            <a:r>
              <a:rPr dirty="0" sz="2600" i="1" lang="en-US" smtClean="0">
                <a:ea typeface="Arial Unicode MS"/>
                <a:cs typeface="Arial Unicode MS"/>
                <a:sym typeface="Symbol"/>
              </a:rPr>
              <a:t> 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, </a:t>
            </a:r>
            <a:r>
              <a:rPr dirty="0" sz="2600" i="1" lang="en-US" err="1" smtClean="0">
                <a:ea typeface="Arial Unicode MS"/>
                <a:cs typeface="Arial Unicode MS"/>
                <a:sym typeface="Symbol"/>
              </a:rPr>
              <a:t>y</a:t>
            </a:r>
            <a:r>
              <a:rPr dirty="0" sz="2600" lang="en-US" err="1" smtClean="0">
                <a:ea typeface="Arial Unicode MS"/>
                <a:cs typeface="Arial Unicode MS"/>
                <a:sym typeface="Symbol"/>
              </a:rPr>
              <a:t>G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.</a:t>
            </a:r>
          </a:p>
          <a:p>
            <a:r>
              <a:rPr dirty="0" sz="2600" lang="en-US" smtClean="0">
                <a:ea typeface="Arial Unicode MS"/>
                <a:cs typeface="Arial Unicode MS"/>
                <a:sym typeface="Symbol"/>
              </a:rPr>
              <a:t>                                  </a:t>
            </a:r>
            <a:r>
              <a:rPr dirty="0" sz="2600" i="1" lang="en-US" err="1" smtClean="0">
                <a:ea typeface="Arial Unicode MS"/>
                <a:cs typeface="Arial Unicode MS"/>
                <a:sym typeface="Symbol"/>
              </a:rPr>
              <a:t>x</a:t>
            </a:r>
            <a:r>
              <a:rPr dirty="0" sz="2600" lang="en-US" err="1" smtClean="0">
                <a:ea typeface="Arial Unicode MS"/>
                <a:cs typeface="Arial Unicode MS"/>
                <a:sym typeface="Symbol"/>
              </a:rPr>
              <a:t>Z</a:t>
            </a:r>
            <a:r>
              <a:rPr dirty="0" sz="2600" lang="en-US" smtClean="0">
                <a:ea typeface="Arial Unicode MS"/>
                <a:cs typeface="Arial Unicode MS"/>
                <a:sym typeface="Symbol"/>
              </a:rPr>
              <a:t>(G)</a:t>
            </a:r>
          </a:p>
          <a:p>
            <a:r>
              <a:rPr dirty="0" sz="2600" lang="en-US" smtClean="0">
                <a:ea typeface="Arial Unicode MS"/>
                <a:cs typeface="Arial Unicode MS"/>
                <a:sym typeface="Symbol"/>
              </a:rPr>
              <a:t>    G⊆Z(G).</a:t>
            </a:r>
            <a:endParaRPr dirty="0" sz="2600" lang="en-US" smtClean="0"/>
          </a:p>
        </p:txBody>
      </p:sp>
      <p:cxnSp>
        <p:nvCxnSpPr>
          <p:cNvPr id="3145732" name="Straight Connector 7"/>
          <p:cNvCxnSpPr>
            <a:cxnSpLocks/>
          </p:cNvCxnSpPr>
          <p:nvPr/>
        </p:nvCxnSpPr>
        <p:spPr>
          <a:xfrm>
            <a:off x="1295400" y="6096000"/>
            <a:ext cx="6096000" cy="0"/>
          </a:xfrm>
          <a:prstGeom prst="line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Rectangle 1"/>
          <p:cNvSpPr/>
          <p:nvPr/>
        </p:nvSpPr>
        <p:spPr>
          <a:xfrm>
            <a:off x="2057400" y="2133600"/>
            <a:ext cx="3942081" cy="891540"/>
          </a:xfrm>
          <a:prstGeom prst="rect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bIns="45720" lIns="91440" rIns="91440" tIns="45720" wrap="none">
            <a:spAutoFit/>
          </a:bodyPr>
          <a:p>
            <a:pPr algn="ctr"/>
            <a:r>
              <a:rPr b="1" cap="none" dirty="0" sz="5400" lang="en-US" spc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algn="tl" blurRad="50000" dir="7500000" dist="50800">
                    <a:srgbClr val="000000">
                      <a:shade val="5000"/>
                      <a:alpha val="35000"/>
                    </a:srgbClr>
                  </a:outerShdw>
                </a:effectLst>
              </a:rPr>
              <a:t>THANK YOU</a:t>
            </a:r>
            <a:endParaRPr b="1" cap="none" dirty="0" sz="5400" lang="en-US" spc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algn="tl" blurRad="50000" dir="7500000" dist="50800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lastClr="000000" val="windowText"/>
      </a:dk1>
      <a:lt1>
        <a:sysClr lastClr="FFFFFF" val="window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r="5400000" dist="25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r="5400000" dist="2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r="5400000" dist="2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dir="t" rig="balanced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algn="tl" flip="y" sx="40000" sy="50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Department of mathematics</dc:title>
  <dc:creator>OJASVI</dc:creator>
  <cp:lastModifiedBy>OJASVI</cp:lastModifiedBy>
  <dcterms:created xsi:type="dcterms:W3CDTF">2016-09-19T07:46:29Z</dcterms:created>
  <dcterms:modified xsi:type="dcterms:W3CDTF">2022-07-12T19:11:46Z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f0f0dae98c704affb5434d59f4ca6e00</vt:lpwstr>
  </property>
</Properties>
</file>